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sldIdLst>
    <p:sldId id="274" r:id="rId3"/>
    <p:sldId id="296" r:id="rId4"/>
    <p:sldId id="297" r:id="rId5"/>
    <p:sldId id="326" r:id="rId6"/>
    <p:sldId id="298" r:id="rId7"/>
    <p:sldId id="299" r:id="rId8"/>
    <p:sldId id="300" r:id="rId9"/>
    <p:sldId id="302" r:id="rId10"/>
    <p:sldId id="327" r:id="rId11"/>
    <p:sldId id="310" r:id="rId12"/>
    <p:sldId id="303" r:id="rId13"/>
    <p:sldId id="328" r:id="rId14"/>
    <p:sldId id="304" r:id="rId15"/>
    <p:sldId id="317" r:id="rId16"/>
    <p:sldId id="295" r:id="rId17"/>
    <p:sldId id="329" r:id="rId18"/>
    <p:sldId id="330" r:id="rId19"/>
    <p:sldId id="315" r:id="rId20"/>
    <p:sldId id="314" r:id="rId21"/>
    <p:sldId id="331" r:id="rId22"/>
    <p:sldId id="311" r:id="rId23"/>
    <p:sldId id="301" r:id="rId24"/>
    <p:sldId id="306" r:id="rId25"/>
    <p:sldId id="307" r:id="rId26"/>
    <p:sldId id="308" r:id="rId27"/>
    <p:sldId id="312" r:id="rId28"/>
    <p:sldId id="318" r:id="rId29"/>
    <p:sldId id="319" r:id="rId30"/>
    <p:sldId id="322" r:id="rId31"/>
    <p:sldId id="332" r:id="rId32"/>
    <p:sldId id="333" r:id="rId33"/>
    <p:sldId id="334" r:id="rId34"/>
    <p:sldId id="335" r:id="rId35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28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1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02D1D7-9048-44D9-A0E1-BDBA2463D1AD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48DF1-3EC7-42E2-955D-E11E31E94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799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48DF1-3EC7-42E2-955D-E11E31E942F7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927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45567-44EB-46B0-8DCB-7F8391393E38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365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45567-44EB-46B0-8DCB-7F8391393E38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043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45567-44EB-46B0-8DCB-7F8391393E38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548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336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140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397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2FD79353-59B3-41D4-A1A9-DC36E0CFDD1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18.02.2022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578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3B2A0A5D-9805-43FA-9255-6400C57A3A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18.02.2022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282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5615774A-4755-4C13-96F3-4FC371D4284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18.02.2022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730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0ABD3466-641E-44E7-9A05-B89B6B0207E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18.02.2022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61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CB4EFC2D-38A6-4D8B-8B37-4B7EC6CF72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18.02.2022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4343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68AE3D3D-E080-4E59-8BE3-528D038019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18.02.2022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254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8E10920C-B0CF-4CB3-A3D4-8DD2C3948F8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18.02.2022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0036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7D67A621-1EA3-4D43-B93C-E3EAB5876F0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18.02.2022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240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249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91F271C5-520E-4302-A0B1-440D127E6EE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18.02.2022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7512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B88692BE-808A-414F-AD5F-AEE5D3A9CEA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18.02.2022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778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95E358C6-E46C-428F-ABEE-3593A2D0797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18.02.2022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239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37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961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699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494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29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756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140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6852-4DE9-4CA6-84F9-97AE7DE8434F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488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413" y="274637"/>
            <a:ext cx="107669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5413" y="1600201"/>
            <a:ext cx="1076698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5413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CBE867B1-6445-4213-9600-44A6D43D55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18.02.2022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347200" y="140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705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8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33" y="0"/>
            <a:ext cx="12234333" cy="69828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076" name="Picture 18" descr="http://abali.ru/wp-content/uploads/2011/09/Coat_of_Arms_of_Tatarstan_ger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1" y="165100"/>
            <a:ext cx="1435100" cy="1416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 rot="10800000" flipV="1">
            <a:off x="6883878" y="5422504"/>
            <a:ext cx="4492707" cy="1435495"/>
          </a:xfrm>
          <a:prstGeom prst="rect">
            <a:avLst/>
          </a:prstGeom>
          <a:ln>
            <a:noFill/>
          </a:ln>
          <a:effectLst/>
        </p:spPr>
        <p:txBody>
          <a:bodyPr lIns="121880" tIns="60940" rIns="121880" bIns="60940"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</a:rPr>
              <a:t>Л.М.Ахметзянова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н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ачальник управления национального образования</a:t>
            </a:r>
            <a:endParaRPr lang="ru-RU" sz="2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89063" y="3725210"/>
            <a:ext cx="9144000" cy="14181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Об  организации изучения родных языков в условиях внедрения обновленных ФГОС НОО, ФГОС ООО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95724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85410" y="292392"/>
            <a:ext cx="70593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ru-RU" sz="3200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Microsoft JhengHei" panose="020B0604030504040204" pitchFamily="34" charset="-120"/>
              </a:rPr>
              <a:t>Федеральные государственные </a:t>
            </a:r>
            <a:br>
              <a:rPr lang="ru-RU" sz="3200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Microsoft JhengHei" panose="020B0604030504040204" pitchFamily="34" charset="-120"/>
              </a:rPr>
            </a:br>
            <a:r>
              <a:rPr lang="ru-RU" sz="3200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Microsoft JhengHei" panose="020B0604030504040204" pitchFamily="34" charset="-120"/>
              </a:rPr>
              <a:t>образовательные </a:t>
            </a:r>
            <a:r>
              <a:rPr lang="ru-RU" sz="3200" b="1" dirty="0" smtClean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Microsoft JhengHei" panose="020B0604030504040204" pitchFamily="34" charset="-120"/>
              </a:rPr>
              <a:t>стандарты</a:t>
            </a:r>
            <a:endParaRPr lang="ru-RU" sz="3200" b="1" dirty="0">
              <a:solidFill>
                <a:srgbClr val="B228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Microsoft JhengHei" panose="020B0604030504040204" pitchFamily="34" charset="-12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32998" y="1395985"/>
            <a:ext cx="9378123" cy="1405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133" b="1" dirty="0" smtClean="0">
                <a:solidFill>
                  <a:srgbClr val="002060"/>
                </a:solidFill>
                <a:ea typeface="Calibri" panose="020F0502020204030204" pitchFamily="34" charset="0"/>
              </a:rPr>
              <a:t>Приказы</a:t>
            </a:r>
          </a:p>
          <a:p>
            <a:pPr>
              <a:defRPr/>
            </a:pPr>
            <a:r>
              <a:rPr lang="ru-RU" sz="2133" b="1" dirty="0" smtClean="0">
                <a:solidFill>
                  <a:srgbClr val="002060"/>
                </a:solidFill>
                <a:ea typeface="Calibri" panose="020F0502020204030204" pitchFamily="34" charset="0"/>
              </a:rPr>
              <a:t>Министерства просвещения </a:t>
            </a:r>
          </a:p>
          <a:p>
            <a:pPr>
              <a:defRPr/>
            </a:pPr>
            <a:r>
              <a:rPr lang="ru-RU" sz="2133" b="1" dirty="0" smtClean="0">
                <a:solidFill>
                  <a:srgbClr val="002060"/>
                </a:solidFill>
                <a:ea typeface="Calibri" panose="020F0502020204030204" pitchFamily="34" charset="0"/>
              </a:rPr>
              <a:t>Российской Федерации </a:t>
            </a:r>
            <a:endParaRPr lang="ru-RU" sz="2133" b="1" dirty="0">
              <a:solidFill>
                <a:srgbClr val="002060"/>
              </a:solidFill>
              <a:ea typeface="Calibri" panose="020F0502020204030204" pitchFamily="34" charset="0"/>
            </a:endParaRPr>
          </a:p>
          <a:p>
            <a:pPr>
              <a:defRPr/>
            </a:pPr>
            <a:r>
              <a:rPr lang="ru-RU" sz="2133" b="1" dirty="0">
                <a:solidFill>
                  <a:srgbClr val="002060"/>
                </a:solidFill>
                <a:ea typeface="Calibri" panose="020F0502020204030204" pitchFamily="34" charset="0"/>
              </a:rPr>
              <a:t>(от 31.05.2021 г. )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73749" y="3038090"/>
            <a:ext cx="5472608" cy="1733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defRPr/>
            </a:pPr>
            <a:r>
              <a:rPr lang="ru-RU" sz="2133" b="1" dirty="0">
                <a:solidFill>
                  <a:srgbClr val="A8246E"/>
                </a:solidFill>
                <a:latin typeface="Montserrat" panose="00000500000000000000" pitchFamily="2" charset="-52"/>
                <a:ea typeface="Calibri" panose="020F0502020204030204" pitchFamily="34" charset="0"/>
              </a:rPr>
              <a:t>№ 286 </a:t>
            </a:r>
          </a:p>
          <a:p>
            <a:pPr defTabSz="1219170">
              <a:defRPr/>
            </a:pPr>
            <a:r>
              <a:rPr lang="ru-RU" sz="2133" dirty="0">
                <a:solidFill>
                  <a:srgbClr val="002060"/>
                </a:solidFill>
                <a:latin typeface="Montserrat" panose="00000500000000000000" pitchFamily="2" charset="-52"/>
                <a:ea typeface="Calibri" panose="020F0502020204030204" pitchFamily="34" charset="0"/>
              </a:rPr>
              <a:t>«Об утверждении федерального государственного образовательного стандарта </a:t>
            </a:r>
            <a:r>
              <a:rPr lang="ru-RU" sz="2133" b="1" dirty="0">
                <a:solidFill>
                  <a:srgbClr val="A8246E"/>
                </a:solidFill>
                <a:latin typeface="Montserrat" panose="00000500000000000000" pitchFamily="2" charset="-52"/>
                <a:ea typeface="Calibri" panose="020F0502020204030204" pitchFamily="34" charset="0"/>
              </a:rPr>
              <a:t>начального</a:t>
            </a:r>
            <a:r>
              <a:rPr lang="ru-RU" sz="2133" dirty="0">
                <a:solidFill>
                  <a:srgbClr val="002060"/>
                </a:solidFill>
                <a:latin typeface="Montserrat" panose="00000500000000000000" pitchFamily="2" charset="-52"/>
                <a:ea typeface="Calibri" panose="020F0502020204030204" pitchFamily="34" charset="0"/>
              </a:rPr>
              <a:t> общего образования»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646357" y="3038090"/>
            <a:ext cx="5695608" cy="1733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defRPr/>
            </a:pPr>
            <a:r>
              <a:rPr lang="ru-RU" sz="2133" b="1" dirty="0">
                <a:solidFill>
                  <a:srgbClr val="A8246E"/>
                </a:solidFill>
                <a:latin typeface="Montserrat" panose="00000500000000000000" pitchFamily="2" charset="-52"/>
                <a:ea typeface="Calibri" panose="020F0502020204030204" pitchFamily="34" charset="0"/>
              </a:rPr>
              <a:t>№ 287 </a:t>
            </a:r>
          </a:p>
          <a:p>
            <a:pPr defTabSz="1219170">
              <a:defRPr/>
            </a:pPr>
            <a:r>
              <a:rPr lang="ru-RU" sz="2133" dirty="0">
                <a:solidFill>
                  <a:srgbClr val="002060"/>
                </a:solidFill>
                <a:latin typeface="Montserrat" panose="00000500000000000000" pitchFamily="2" charset="-52"/>
                <a:ea typeface="Calibri" panose="020F0502020204030204" pitchFamily="34" charset="0"/>
              </a:rPr>
              <a:t>«Об утверждении </a:t>
            </a:r>
          </a:p>
          <a:p>
            <a:pPr defTabSz="1219170">
              <a:defRPr/>
            </a:pPr>
            <a:r>
              <a:rPr lang="ru-RU" sz="2133" dirty="0">
                <a:solidFill>
                  <a:srgbClr val="002060"/>
                </a:solidFill>
                <a:latin typeface="Montserrat" panose="00000500000000000000" pitchFamily="2" charset="-52"/>
                <a:ea typeface="Calibri" panose="020F0502020204030204" pitchFamily="34" charset="0"/>
              </a:rPr>
              <a:t>федерального государственного образовательного стандарта </a:t>
            </a:r>
            <a:r>
              <a:rPr lang="ru-RU" sz="2133" b="1" dirty="0">
                <a:solidFill>
                  <a:srgbClr val="A8246E"/>
                </a:solidFill>
                <a:latin typeface="Montserrat" panose="00000500000000000000" pitchFamily="2" charset="-52"/>
                <a:ea typeface="Calibri" panose="020F0502020204030204" pitchFamily="34" charset="0"/>
              </a:rPr>
              <a:t>основного</a:t>
            </a:r>
            <a:r>
              <a:rPr lang="ru-RU" sz="2133" dirty="0">
                <a:solidFill>
                  <a:srgbClr val="002060"/>
                </a:solidFill>
                <a:latin typeface="Montserrat" panose="00000500000000000000" pitchFamily="2" charset="-52"/>
                <a:ea typeface="Calibri" panose="020F0502020204030204" pitchFamily="34" charset="0"/>
              </a:rPr>
              <a:t> общего образования»</a:t>
            </a:r>
            <a:endParaRPr lang="ru-RU" sz="2133" dirty="0">
              <a:solidFill>
                <a:srgbClr val="002060"/>
              </a:solidFill>
              <a:latin typeface="Montserrat" panose="00000500000000000000" pitchFamily="2" charset="-52"/>
            </a:endParaRPr>
          </a:p>
        </p:txBody>
      </p:sp>
      <p:pic>
        <p:nvPicPr>
          <p:cNvPr id="14" name="Picture 2" descr="https://school2vil.ru/images/obr-st/fgos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3" b="22300"/>
          <a:stretch/>
        </p:blipFill>
        <p:spPr bwMode="auto">
          <a:xfrm>
            <a:off x="7997589" y="292392"/>
            <a:ext cx="3734553" cy="121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02268" y="5104900"/>
            <a:ext cx="10229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Государственный язык республики Российской Федерации включен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 </a:t>
            </a:r>
            <a:r>
              <a:rPr lang="ru-RU" b="1" dirty="0">
                <a:solidFill>
                  <a:srgbClr val="002060"/>
                </a:solidFill>
              </a:rPr>
              <a:t>обязательную для изучения предметную область 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«Родной язык и литературное чтение на родном языке» и 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«Родной язык и родная литература»</a:t>
            </a:r>
          </a:p>
        </p:txBody>
      </p:sp>
    </p:spTree>
    <p:extLst>
      <p:ext uri="{BB962C8B-B14F-4D97-AF65-F5344CB8AC3E}">
        <p14:creationId xmlns:p14="http://schemas.microsoft.com/office/powerpoint/2010/main" val="8181049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432468" y="3717034"/>
            <a:ext cx="6312329" cy="2208245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0070C0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86793" y="1886509"/>
            <a:ext cx="10929383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  <a:p>
            <a:r>
              <a:rPr lang="ru-RU" sz="2800" b="1" dirty="0">
                <a:solidFill>
                  <a:srgbClr val="B2286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п.1.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образовательный стандарт начального общего образования обеспечивает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сохранение и развитие культурного разнообразия и языкового наследия многонационального народа Российской Федерации, реализацию права на изучение родного языка, возможности получения начального общего образования на родном языке, овладение духовными ценностями и культурой многонационального народа Российской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Федерации…  </a:t>
            </a:r>
            <a:endParaRPr lang="ru-RU" sz="24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B2286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5142" y="316849"/>
            <a:ext cx="97772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Федеральный государственный образовательный стандарт </a:t>
            </a:r>
            <a:r>
              <a:rPr lang="ru-RU" sz="2400" b="1" u="sng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начального общего образования</a:t>
            </a:r>
            <a:r>
              <a:rPr lang="ru-RU" sz="2400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, утвержденный приказом Министерства образования и науки Российской Федерации от </a:t>
            </a:r>
            <a:r>
              <a:rPr lang="ru-RU" sz="2400" b="1" dirty="0" err="1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от</a:t>
            </a:r>
            <a:r>
              <a:rPr lang="ru-RU" sz="2400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 31.05.2021 г.  № </a:t>
            </a:r>
            <a:r>
              <a:rPr lang="ru-RU" sz="2400" b="1" dirty="0" smtClean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286</a:t>
            </a:r>
            <a:endParaRPr lang="ru-RU" sz="2400" b="1" dirty="0">
              <a:solidFill>
                <a:srgbClr val="B228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4288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432468" y="3717034"/>
            <a:ext cx="6312329" cy="2208245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0070C0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0660" y="1886509"/>
            <a:ext cx="10929383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B2286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B2286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</a:t>
            </a:r>
            <a:r>
              <a:rPr lang="ru-RU" sz="2800" b="1" dirty="0">
                <a:solidFill>
                  <a:srgbClr val="B2286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 smtClean="0">
                <a:solidFill>
                  <a:srgbClr val="B2286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32.1.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Учебный план обеспечивает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преподавание и изучение государственного языка Российской Федерации,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а также возможность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преподавания и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изучения родного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языка из числа языков народов Российской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Федерации, из числа 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государственных языков республик Российской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Федерации, в том числе русского языка как родного. </a:t>
            </a:r>
          </a:p>
          <a:p>
            <a:pPr algn="just"/>
            <a:endParaRPr lang="ru-RU" sz="2400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      В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учебный план входят следующие обязательные </a:t>
            </a:r>
            <a:r>
              <a:rPr lang="ru-RU" sz="2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для изучения предметные области,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учебные </a:t>
            </a:r>
            <a:r>
              <a:rPr lang="ru-RU" sz="2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предметы (учебные модули)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:</a:t>
            </a:r>
            <a:endParaRPr lang="ru-RU" sz="24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русский язык и литературное чтение (русский язык, литературное чтение);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родной язык </a:t>
            </a:r>
            <a:r>
              <a:rPr lang="ru-RU" sz="2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и литературное чтение  на родном языке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(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родной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язык и (или) государственный язык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республики  Российской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Федерации, литературное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чтение на родном языке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)</a:t>
            </a:r>
            <a:r>
              <a:rPr lang="ru-RU" sz="2400" dirty="0" smtClean="0"/>
              <a:t>.</a:t>
            </a:r>
            <a:endParaRPr lang="ru-RU" sz="24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5142" y="316849"/>
            <a:ext cx="97772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Федеральный государственный образовательный стандарт </a:t>
            </a:r>
            <a:r>
              <a:rPr lang="ru-RU" sz="2400" b="1" u="sng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начального общего образования</a:t>
            </a:r>
            <a:r>
              <a:rPr lang="ru-RU" sz="2400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, утвержденный приказом Министерства образования и науки Российской Федерации от </a:t>
            </a:r>
            <a:r>
              <a:rPr lang="ru-RU" sz="2400" b="1" dirty="0" err="1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от</a:t>
            </a:r>
            <a:r>
              <a:rPr lang="ru-RU" sz="2400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 31.05.2021 г.  № </a:t>
            </a:r>
            <a:r>
              <a:rPr lang="ru-RU" sz="2400" b="1" dirty="0" smtClean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286</a:t>
            </a:r>
            <a:endParaRPr lang="ru-RU" sz="2400" b="1" dirty="0">
              <a:solidFill>
                <a:srgbClr val="B228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4916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432468" y="3717034"/>
            <a:ext cx="6312329" cy="2208245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0070C0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13188" y="2033789"/>
            <a:ext cx="109586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B2286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п.33.1.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       Учебный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план обеспечивает преподавание и изучение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государственного языка Российской Федерации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, а также возможность преподавания и изучения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родного языка из числа языков народов Российской Федерации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, из числа 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государственных языков республик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Российской Федерации, в том числе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русского языка как родного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       </a:t>
            </a:r>
            <a:endParaRPr lang="ru-RU" sz="2400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   В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учебный план входят следующие </a:t>
            </a:r>
            <a:r>
              <a:rPr lang="ru-RU" sz="2400" b="1" u="sng" dirty="0">
                <a:solidFill>
                  <a:srgbClr val="002060"/>
                </a:solidFill>
                <a:cs typeface="Times New Roman" panose="02020603050405020304" pitchFamily="18" charset="0"/>
              </a:rPr>
              <a:t>обязательные для изучения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предметные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области и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учебные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предметы:</a:t>
            </a:r>
            <a:endParaRPr lang="ru-RU" sz="24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русский язык и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литература (русский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язык,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литература);</a:t>
            </a:r>
            <a:endParaRPr lang="ru-RU" sz="24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родной язык и </a:t>
            </a:r>
            <a:r>
              <a:rPr lang="ru-RU" sz="2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родная литература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(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родной язык и (или) государственный язык республики  Российской Федерации,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родная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литература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)</a:t>
            </a:r>
            <a:endParaRPr lang="ru-RU" sz="24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14330" y="464129"/>
            <a:ext cx="987326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B2286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образовательный стандарт основного общего образования, утвержденный приказом </a:t>
            </a:r>
            <a:endParaRPr lang="ru-RU" sz="2400" b="1" dirty="0" smtClean="0">
              <a:solidFill>
                <a:srgbClr val="B2286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B2286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</a:t>
            </a:r>
            <a:r>
              <a:rPr lang="ru-RU" sz="2400" b="1" dirty="0">
                <a:solidFill>
                  <a:srgbClr val="B2286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и науки Российской Федерации </a:t>
            </a:r>
            <a:endParaRPr lang="ru-RU" sz="2400" b="1" dirty="0" smtClean="0">
              <a:solidFill>
                <a:srgbClr val="B2286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B2286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31.05.2021 </a:t>
            </a:r>
            <a:r>
              <a:rPr lang="ru-RU" sz="2400" b="1" dirty="0">
                <a:solidFill>
                  <a:srgbClr val="B2286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 № </a:t>
            </a:r>
            <a:r>
              <a:rPr lang="ru-RU" sz="2400" b="1" dirty="0" smtClean="0">
                <a:solidFill>
                  <a:srgbClr val="B2286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287</a:t>
            </a:r>
            <a:endParaRPr lang="ru-RU" sz="2400" b="1" dirty="0">
              <a:solidFill>
                <a:srgbClr val="B2286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5239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4595" y="-8688"/>
            <a:ext cx="11041723" cy="1224335"/>
          </a:xfrm>
        </p:spPr>
        <p:txBody>
          <a:bodyPr>
            <a:normAutofit/>
          </a:bodyPr>
          <a:lstStyle/>
          <a:p>
            <a:r>
              <a:rPr lang="ru-RU" sz="1867" dirty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ПРИКАЗЫ МИНИСТЕРСТВА ПРОСВЕЩЕНИЯ РОССИЙСКОЙ ФЕДЕРАЦИИ</a:t>
            </a:r>
            <a:br>
              <a:rPr lang="ru-RU" sz="1867" dirty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</a:br>
            <a:r>
              <a:rPr lang="ru-RU" sz="1867" dirty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от 31 мая 2021 г. № 286, 287</a:t>
            </a:r>
            <a:br>
              <a:rPr lang="ru-RU" sz="1867" dirty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</a:br>
            <a:r>
              <a:rPr lang="ru-RU" sz="1867" dirty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ОБ УТВЕРЖДЕНИИ ФГОС НОО, ООО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75459" y="2689386"/>
            <a:ext cx="3744416" cy="78112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/>
                </a:solidFill>
                <a:cs typeface="Times New Roman" panose="02020603050405020304" pitchFamily="18" charset="0"/>
              </a:rPr>
              <a:t>Родной язык 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322673" y="2669872"/>
            <a:ext cx="4115296" cy="121212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ru-RU" sz="2133" b="1" dirty="0">
                <a:solidFill>
                  <a:schemeClr val="tx2"/>
                </a:solidFill>
                <a:cs typeface="Times New Roman" panose="02020603050405020304" pitchFamily="18" charset="0"/>
              </a:rPr>
              <a:t>Государственный язык республики </a:t>
            </a:r>
          </a:p>
          <a:p>
            <a:pPr lvl="0" algn="ctr">
              <a:spcBef>
                <a:spcPct val="20000"/>
              </a:spcBef>
            </a:pPr>
            <a:r>
              <a:rPr lang="ru-RU" sz="2133" b="1" dirty="0">
                <a:solidFill>
                  <a:schemeClr val="tx2"/>
                </a:solidFill>
                <a:cs typeface="Times New Roman" panose="02020603050405020304" pitchFamily="18" charset="0"/>
              </a:rPr>
              <a:t>Российской Федерации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25141" y="1094793"/>
            <a:ext cx="5200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400" b="1" dirty="0">
                <a:solidFill>
                  <a:schemeClr val="tx2"/>
                </a:solidFill>
                <a:cs typeface="Times New Roman" panose="02020603050405020304" pitchFamily="18" charset="0"/>
              </a:rPr>
              <a:t>Вводится с 1 сентября 2022 года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295467" y="1564815"/>
            <a:ext cx="102599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Выбор языка изучения  </a:t>
            </a:r>
          </a:p>
          <a:p>
            <a:pPr algn="ctr"/>
            <a:r>
              <a:rPr lang="ru-RU" sz="2400" b="1" dirty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на основании заявлений родителей (законных представителей)</a:t>
            </a:r>
          </a:p>
          <a:p>
            <a:pPr algn="ctr"/>
            <a:endParaRPr lang="ru-RU" sz="2400" b="1" dirty="0">
              <a:solidFill>
                <a:srgbClr val="A8246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5360280" y="2383668"/>
            <a:ext cx="806773" cy="4775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209833" y="2406591"/>
            <a:ext cx="995367" cy="5265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471899" y="3583961"/>
            <a:ext cx="768085" cy="40415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593360" y="3573851"/>
            <a:ext cx="0" cy="46142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2153153" y="3600925"/>
            <a:ext cx="561671" cy="4202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812369" y="4080308"/>
            <a:ext cx="1824699" cy="48005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ru-RU" sz="2400" b="1" dirty="0">
                <a:solidFill>
                  <a:schemeClr val="tx2"/>
                </a:solidFill>
                <a:cs typeface="Times New Roman" panose="02020603050405020304" pitchFamily="18" charset="0"/>
              </a:rPr>
              <a:t>татарский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648299" y="4092608"/>
            <a:ext cx="1666775" cy="48005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ru-RU" sz="2400" b="1">
                <a:solidFill>
                  <a:schemeClr val="tx2"/>
                </a:solidFill>
                <a:cs typeface="Times New Roman" panose="02020603050405020304" pitchFamily="18" charset="0"/>
              </a:rPr>
              <a:t>русский</a:t>
            </a:r>
            <a:endParaRPr lang="ru-RU" sz="2400" b="1" dirty="0">
              <a:solidFill>
                <a:schemeClr val="tx2"/>
              </a:solidFill>
              <a:cs typeface="Times New Roman" panose="02020603050405020304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713814" y="4107039"/>
            <a:ext cx="1857740" cy="13546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67" b="1" dirty="0">
                <a:solidFill>
                  <a:schemeClr val="tx2"/>
                </a:solidFill>
                <a:cs typeface="Times New Roman" panose="02020603050405020304" pitchFamily="18" charset="0"/>
              </a:rPr>
              <a:t>чувашский удмуртский марийский мордовские</a:t>
            </a:r>
            <a:endParaRPr lang="ru-RU" sz="1867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008304" y="5680128"/>
            <a:ext cx="5371989" cy="91582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33" b="1" dirty="0">
                <a:solidFill>
                  <a:schemeClr val="tx2"/>
                </a:solidFill>
                <a:cs typeface="Times New Roman" panose="02020603050405020304" pitchFamily="18" charset="0"/>
              </a:rPr>
              <a:t>Родная литература (литературное чтение на родном языке</a:t>
            </a:r>
            <a:endParaRPr lang="ru-RU" sz="2133" dirty="0"/>
          </a:p>
        </p:txBody>
      </p:sp>
    </p:spTree>
    <p:extLst>
      <p:ext uri="{BB962C8B-B14F-4D97-AF65-F5344CB8AC3E}">
        <p14:creationId xmlns:p14="http://schemas.microsoft.com/office/powerpoint/2010/main" val="403705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2748" y="2753956"/>
            <a:ext cx="10343654" cy="1143000"/>
          </a:xfrm>
        </p:spPr>
        <p:txBody>
          <a:bodyPr>
            <a:noAutofit/>
          </a:bodyPr>
          <a:lstStyle/>
          <a:p>
            <a:pPr algn="just"/>
            <a:r>
              <a:rPr lang="ru-RU" sz="2800" b="0" dirty="0" smtClean="0">
                <a:solidFill>
                  <a:srgbClr val="002060"/>
                </a:solidFill>
                <a:latin typeface="Arial" panose="020B0604020202020204" pitchFamily="34" charset="0"/>
              </a:rPr>
              <a:t>       Для организаций</a:t>
            </a:r>
            <a:r>
              <a:rPr lang="ru-RU" sz="2800" b="0" dirty="0">
                <a:solidFill>
                  <a:srgbClr val="002060"/>
                </a:solidFill>
                <a:latin typeface="Arial" panose="020B0604020202020204" pitchFamily="34" charset="0"/>
              </a:rPr>
              <a:t>, в которых языком образования является русский язык, изучение родного языка и родной литературы из числа языков народов Российской Федерации, государственных языков республик Российской Федерации 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</a:rPr>
              <a:t>осуществляется при наличии возможностей 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</a:rPr>
              <a:t>организации</a:t>
            </a:r>
            <a:r>
              <a:rPr lang="ru-RU" sz="2800" b="0" dirty="0" smtClean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ru-RU" sz="2800" b="0" dirty="0">
                <a:solidFill>
                  <a:srgbClr val="002060"/>
                </a:solidFill>
                <a:latin typeface="Arial" panose="020B0604020202020204" pitchFamily="34" charset="0"/>
              </a:rPr>
              <a:t>и по заявлению родителей (законных представителей) несовершеннолетних обучающихся.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6431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339" y="792433"/>
            <a:ext cx="10382944" cy="30313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Сведения об </a:t>
            </a:r>
            <a:r>
              <a:rPr lang="ru-RU" sz="3200" u="sng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учителях</a:t>
            </a:r>
            <a:r>
              <a:rPr lang="ru-RU" sz="3200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родных языков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/>
          </p:nvPr>
        </p:nvGraphicFramePr>
        <p:xfrm>
          <a:off x="1192631" y="1508787"/>
          <a:ext cx="10471987" cy="4405670"/>
        </p:xfrm>
        <a:graphic>
          <a:graphicData uri="http://schemas.openxmlformats.org/drawingml/2006/table">
            <a:tbl>
              <a:tblPr firstRow="1" firstCol="1" bandRow="1"/>
              <a:tblGrid>
                <a:gridCol w="1617131">
                  <a:extLst>
                    <a:ext uri="{9D8B030D-6E8A-4147-A177-3AD203B41FA5}">
                      <a16:colId xmlns:a16="http://schemas.microsoft.com/office/drawing/2014/main" val="2528126252"/>
                    </a:ext>
                  </a:extLst>
                </a:gridCol>
                <a:gridCol w="754661">
                  <a:extLst>
                    <a:ext uri="{9D8B030D-6E8A-4147-A177-3AD203B41FA5}">
                      <a16:colId xmlns:a16="http://schemas.microsoft.com/office/drawing/2014/main" val="698035854"/>
                    </a:ext>
                  </a:extLst>
                </a:gridCol>
                <a:gridCol w="814672">
                  <a:extLst>
                    <a:ext uri="{9D8B030D-6E8A-4147-A177-3AD203B41FA5}">
                      <a16:colId xmlns:a16="http://schemas.microsoft.com/office/drawing/2014/main" val="2441826576"/>
                    </a:ext>
                  </a:extLst>
                </a:gridCol>
                <a:gridCol w="822313">
                  <a:extLst>
                    <a:ext uri="{9D8B030D-6E8A-4147-A177-3AD203B41FA5}">
                      <a16:colId xmlns:a16="http://schemas.microsoft.com/office/drawing/2014/main" val="1323490134"/>
                    </a:ext>
                  </a:extLst>
                </a:gridCol>
                <a:gridCol w="719524">
                  <a:extLst>
                    <a:ext uri="{9D8B030D-6E8A-4147-A177-3AD203B41FA5}">
                      <a16:colId xmlns:a16="http://schemas.microsoft.com/office/drawing/2014/main" val="3306385269"/>
                    </a:ext>
                  </a:extLst>
                </a:gridCol>
                <a:gridCol w="722795">
                  <a:extLst>
                    <a:ext uri="{9D8B030D-6E8A-4147-A177-3AD203B41FA5}">
                      <a16:colId xmlns:a16="http://schemas.microsoft.com/office/drawing/2014/main" val="2510531136"/>
                    </a:ext>
                  </a:extLst>
                </a:gridCol>
                <a:gridCol w="1078089">
                  <a:extLst>
                    <a:ext uri="{9D8B030D-6E8A-4147-A177-3AD203B41FA5}">
                      <a16:colId xmlns:a16="http://schemas.microsoft.com/office/drawing/2014/main" val="1970289882"/>
                    </a:ext>
                  </a:extLst>
                </a:gridCol>
                <a:gridCol w="1078089">
                  <a:extLst>
                    <a:ext uri="{9D8B030D-6E8A-4147-A177-3AD203B41FA5}">
                      <a16:colId xmlns:a16="http://schemas.microsoft.com/office/drawing/2014/main" val="3168803318"/>
                    </a:ext>
                  </a:extLst>
                </a:gridCol>
                <a:gridCol w="1078089">
                  <a:extLst>
                    <a:ext uri="{9D8B030D-6E8A-4147-A177-3AD203B41FA5}">
                      <a16:colId xmlns:a16="http://schemas.microsoft.com/office/drawing/2014/main" val="2336757805"/>
                    </a:ext>
                  </a:extLst>
                </a:gridCol>
                <a:gridCol w="754661">
                  <a:extLst>
                    <a:ext uri="{9D8B030D-6E8A-4147-A177-3AD203B41FA5}">
                      <a16:colId xmlns:a16="http://schemas.microsoft.com/office/drawing/2014/main" val="3725386524"/>
                    </a:ext>
                  </a:extLst>
                </a:gridCol>
                <a:gridCol w="1031963">
                  <a:extLst>
                    <a:ext uri="{9D8B030D-6E8A-4147-A177-3AD203B41FA5}">
                      <a16:colId xmlns:a16="http://schemas.microsoft.com/office/drawing/2014/main" val="3337111856"/>
                    </a:ext>
                  </a:extLst>
                </a:gridCol>
              </a:tblGrid>
              <a:tr h="338116"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900" b="1" kern="1200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учителя  </a:t>
                      </a:r>
                      <a:endParaRPr lang="ru-RU" sz="19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9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endParaRPr lang="ru-RU" sz="19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1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пед</a:t>
                      </a:r>
                      <a:r>
                        <a:rPr lang="ru-RU" sz="19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стаж работы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категорию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1745109"/>
                  </a:ext>
                </a:extLst>
              </a:tr>
              <a:tr h="6652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</a:t>
                      </a:r>
                      <a:endParaRPr lang="ru-RU" sz="19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</a:t>
                      </a:r>
                      <a:endParaRPr lang="ru-RU" sz="19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0-3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года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3-10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более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лет</a:t>
                      </a:r>
                      <a:endParaRPr lang="ru-RU" sz="19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высшую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первую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СЗД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без </a:t>
                      </a:r>
                      <a:endParaRPr lang="ru-RU" sz="1900" b="1" kern="1200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</a:t>
                      </a:r>
                      <a:r>
                        <a:rPr lang="ru-RU" sz="19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9402351"/>
                  </a:ext>
                </a:extLst>
              </a:tr>
              <a:tr h="66526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татарского языка</a:t>
                      </a:r>
                      <a:endParaRPr lang="ru-RU" sz="19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3402</a:t>
                      </a:r>
                      <a:endParaRPr lang="ru-RU" sz="19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3370</a:t>
                      </a:r>
                      <a:endParaRPr lang="ru-RU" sz="19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9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19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303</a:t>
                      </a:r>
                      <a:endParaRPr lang="ru-RU" sz="19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3038</a:t>
                      </a:r>
                      <a:endParaRPr lang="ru-RU" sz="19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888</a:t>
                      </a:r>
                      <a:endParaRPr lang="ru-RU" sz="19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2107</a:t>
                      </a:r>
                      <a:endParaRPr lang="ru-RU" sz="19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226</a:t>
                      </a:r>
                      <a:endParaRPr lang="ru-RU" sz="19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181</a:t>
                      </a:r>
                      <a:endParaRPr lang="ru-RU" sz="19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7036503"/>
                  </a:ext>
                </a:extLst>
              </a:tr>
              <a:tr h="66526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чувашского </a:t>
                      </a:r>
                      <a:r>
                        <a:rPr lang="ru-RU" sz="19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языка</a:t>
                      </a:r>
                    </a:p>
                  </a:txBody>
                  <a:tcPr marL="10964" marR="10964" marT="1096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680748"/>
                  </a:ext>
                </a:extLst>
              </a:tr>
              <a:tr h="66526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марийского </a:t>
                      </a:r>
                      <a:r>
                        <a:rPr lang="ru-RU" sz="19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языка</a:t>
                      </a:r>
                    </a:p>
                  </a:txBody>
                  <a:tcPr marL="10964" marR="10964" marT="1096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3085283"/>
                  </a:ext>
                </a:extLst>
              </a:tr>
              <a:tr h="66526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удмуртского </a:t>
                      </a:r>
                      <a:r>
                        <a:rPr lang="ru-RU" sz="19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языка</a:t>
                      </a:r>
                    </a:p>
                  </a:txBody>
                  <a:tcPr marL="10964" marR="10964" marT="1096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900" kern="120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900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90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900" kern="120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345322"/>
                  </a:ext>
                </a:extLst>
              </a:tr>
              <a:tr h="66526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мордовского </a:t>
                      </a:r>
                      <a:r>
                        <a:rPr lang="ru-RU" sz="19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языка</a:t>
                      </a:r>
                    </a:p>
                  </a:txBody>
                  <a:tcPr marL="10964" marR="10964" marT="1096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10964" marR="10964" marT="109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48820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3974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7566" r="15079"/>
          <a:stretch/>
        </p:blipFill>
        <p:spPr>
          <a:xfrm>
            <a:off x="4312241" y="3599920"/>
            <a:ext cx="3360375" cy="32580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51968" y="1954792"/>
            <a:ext cx="8280920" cy="553963"/>
          </a:xfrm>
          <a:prstGeom prst="rect">
            <a:avLst/>
          </a:prstGeom>
        </p:spPr>
        <p:txBody>
          <a:bodyPr wrap="square" lIns="91404" tIns="45703" rIns="91404" bIns="45703">
            <a:spAutoFit/>
          </a:bodyPr>
          <a:lstStyle/>
          <a:p>
            <a:pPr algn="ctr" defTabSz="685732">
              <a:defRPr/>
            </a:pPr>
            <a:endParaRPr lang="ru-RU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93438" y="142724"/>
            <a:ext cx="88329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Разработка УМК нового поколения 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6537" y="1321631"/>
            <a:ext cx="2279847" cy="29316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-240703" y="6021289"/>
            <a:ext cx="55417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03" algn="just" hangingPunct="0">
              <a:tabLst>
                <a:tab pos="-990575" algn="l"/>
              </a:tabLst>
            </a:pPr>
            <a:r>
              <a:rPr lang="ru-RU" b="1" u="sng" dirty="0">
                <a:solidFill>
                  <a:srgbClr val="A8246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http://www.antat.ru/ru/iyli/publishing/book/</a:t>
            </a:r>
            <a:r>
              <a:rPr lang="ru-RU" b="1" dirty="0">
                <a:solidFill>
                  <a:srgbClr val="A8246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8794" y="1062062"/>
            <a:ext cx="2803193" cy="32561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3808863" y="727499"/>
            <a:ext cx="4446979" cy="3046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133" b="1" dirty="0">
                <a:solidFill>
                  <a:srgbClr val="A824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89</a:t>
            </a:r>
            <a:r>
              <a:rPr lang="ru-RU" sz="2133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133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УМК </a:t>
            </a:r>
            <a:r>
              <a:rPr lang="ru-RU" sz="2133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родному (татарскому) языку </a:t>
            </a:r>
          </a:p>
          <a:p>
            <a:pPr lvl="0" algn="ctr"/>
            <a:r>
              <a:rPr lang="ru-RU" sz="2133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литературе </a:t>
            </a:r>
          </a:p>
          <a:p>
            <a:pPr lvl="0" algn="ctr"/>
            <a:r>
              <a:rPr lang="ru-RU" sz="2133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федеральном перечне учебников</a:t>
            </a:r>
          </a:p>
          <a:p>
            <a:pPr lvl="0" algn="ctr"/>
            <a:r>
              <a:rPr lang="ru-RU" sz="2133" b="1" dirty="0">
                <a:solidFill>
                  <a:srgbClr val="A824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ru-RU" sz="2133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133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УМК </a:t>
            </a:r>
            <a:r>
              <a:rPr lang="ru-RU" sz="2133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применяются в </a:t>
            </a:r>
          </a:p>
          <a:p>
            <a:pPr lvl="0" algn="ctr"/>
            <a:r>
              <a:rPr lang="ru-RU" sz="2133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качестве </a:t>
            </a:r>
            <a:r>
              <a:rPr lang="ru-RU" sz="2133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</a:t>
            </a:r>
            <a:r>
              <a:rPr lang="ru-RU" sz="2133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пособия</a:t>
            </a:r>
          </a:p>
          <a:p>
            <a:pPr lvl="0" algn="ctr"/>
            <a:r>
              <a:rPr lang="tt-RU" sz="2133" b="1" dirty="0" smtClean="0">
                <a:solidFill>
                  <a:srgbClr val="B2286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</a:t>
            </a:r>
            <a:r>
              <a:rPr lang="tt-RU" sz="2133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УМК проходят экспертизу для включения в ФП</a:t>
            </a:r>
            <a:endParaRPr lang="ru-RU" sz="2133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0072" y="4370863"/>
            <a:ext cx="1433069" cy="143306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417462" y="5842532"/>
            <a:ext cx="3369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rgbClr val="A8246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http://www.irort.ru/node/3638</a:t>
            </a:r>
            <a:endParaRPr lang="ru-RU" b="1" u="sng" dirty="0">
              <a:solidFill>
                <a:srgbClr val="A8246F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48396" y="4285500"/>
            <a:ext cx="1518433" cy="151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6288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1968" y="1954792"/>
            <a:ext cx="8280920" cy="553963"/>
          </a:xfrm>
          <a:prstGeom prst="rect">
            <a:avLst/>
          </a:prstGeom>
        </p:spPr>
        <p:txBody>
          <a:bodyPr wrap="square" lIns="91404" tIns="45703" rIns="91404" bIns="45703">
            <a:spAutoFit/>
          </a:bodyPr>
          <a:lstStyle/>
          <a:p>
            <a:pPr algn="ctr" defTabSz="685732">
              <a:defRPr/>
            </a:pPr>
            <a:endParaRPr lang="ru-RU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93438" y="142724"/>
            <a:ext cx="88329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Разработка УМК нового поколения 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2011" y="1686069"/>
            <a:ext cx="1958304" cy="2709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19"/>
          <a:stretch/>
        </p:blipFill>
        <p:spPr>
          <a:xfrm>
            <a:off x="1775520" y="1702424"/>
            <a:ext cx="1939101" cy="273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1372736" y="5892484"/>
            <a:ext cx="10297977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133" b="1" dirty="0">
                <a:solidFill>
                  <a:srgbClr val="A824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89</a:t>
            </a:r>
            <a:r>
              <a:rPr lang="ru-RU" sz="2133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133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УМК </a:t>
            </a:r>
            <a:r>
              <a:rPr lang="ru-RU" sz="2133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родному (татарскому) языку и литературе </a:t>
            </a:r>
          </a:p>
          <a:p>
            <a:pPr lvl="0" algn="ctr"/>
            <a:r>
              <a:rPr lang="ru-RU" sz="2133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федеральном перечне учебников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5992" y="4904639"/>
            <a:ext cx="881971" cy="8819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249" y="5064267"/>
            <a:ext cx="1008971" cy="100897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/>
          <a:srcRect l="10082" t="7717" r="21143" b="17213"/>
          <a:stretch/>
        </p:blipFill>
        <p:spPr>
          <a:xfrm>
            <a:off x="8928597" y="1642045"/>
            <a:ext cx="1841003" cy="269893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39884" y="4563404"/>
            <a:ext cx="3482265" cy="66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67" dirty="0">
                <a:solidFill>
                  <a:srgbClr val="002060"/>
                </a:solidFill>
              </a:rPr>
              <a:t>«Родной язык (татарский)»</a:t>
            </a:r>
          </a:p>
          <a:p>
            <a:pPr algn="ctr"/>
            <a:r>
              <a:rPr lang="ru-RU" sz="1867" dirty="0">
                <a:solidFill>
                  <a:srgbClr val="002060"/>
                </a:solidFill>
              </a:rPr>
              <a:t>1-9 классы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08235" y="4608185"/>
            <a:ext cx="4276421" cy="66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67" dirty="0">
                <a:solidFill>
                  <a:srgbClr val="002060"/>
                </a:solidFill>
              </a:rPr>
              <a:t>Родная литература (татарская)</a:t>
            </a:r>
          </a:p>
          <a:p>
            <a:pPr algn="ctr"/>
            <a:r>
              <a:rPr lang="ru-RU" sz="1867" dirty="0">
                <a:solidFill>
                  <a:srgbClr val="002060"/>
                </a:solidFill>
              </a:rPr>
              <a:t>1-4 классы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99456" y="4395544"/>
            <a:ext cx="3167293" cy="1241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67" dirty="0">
                <a:solidFill>
                  <a:srgbClr val="002060"/>
                </a:solidFill>
              </a:rPr>
              <a:t>«Государственный язык </a:t>
            </a:r>
          </a:p>
          <a:p>
            <a:pPr algn="ctr"/>
            <a:r>
              <a:rPr lang="ru-RU" sz="1867" dirty="0">
                <a:solidFill>
                  <a:srgbClr val="002060"/>
                </a:solidFill>
              </a:rPr>
              <a:t>Республики Татарстан – татарский язык»</a:t>
            </a:r>
          </a:p>
          <a:p>
            <a:pPr algn="ctr"/>
            <a:r>
              <a:rPr lang="ru-RU" sz="1867" dirty="0">
                <a:solidFill>
                  <a:srgbClr val="002060"/>
                </a:solidFill>
              </a:rPr>
              <a:t>1-9 классы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91248" y="1137088"/>
            <a:ext cx="5028556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133" b="1" dirty="0">
                <a:solidFill>
                  <a:srgbClr val="002060"/>
                </a:solidFill>
              </a:rPr>
              <a:t>Институт развития образования РТ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809928" y="1128953"/>
            <a:ext cx="5975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Академия наук Республики Татарстан</a:t>
            </a:r>
          </a:p>
        </p:txBody>
      </p:sp>
    </p:spTree>
    <p:extLst>
      <p:ext uri="{BB962C8B-B14F-4D97-AF65-F5344CB8AC3E}">
        <p14:creationId xmlns:p14="http://schemas.microsoft.com/office/powerpoint/2010/main" val="15123089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7474" y="383615"/>
            <a:ext cx="92448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и включение в федеральный реестр примерных образовательных программ по предметам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47285" y="2930737"/>
            <a:ext cx="5472608" cy="16547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67" dirty="0">
                <a:solidFill>
                  <a:srgbClr val="002060"/>
                </a:solidFill>
              </a:rPr>
              <a:t>ПОП «Родной (татарский) язык» для </a:t>
            </a:r>
          </a:p>
          <a:p>
            <a:pPr algn="ctr"/>
            <a:r>
              <a:rPr lang="ru-RU" sz="1867" dirty="0">
                <a:solidFill>
                  <a:srgbClr val="002060"/>
                </a:solidFill>
              </a:rPr>
              <a:t>начального общего </a:t>
            </a:r>
          </a:p>
          <a:p>
            <a:pPr algn="ctr"/>
            <a:r>
              <a:rPr lang="ru-RU" sz="1867" dirty="0">
                <a:solidFill>
                  <a:srgbClr val="002060"/>
                </a:solidFill>
              </a:rPr>
              <a:t>основного общего</a:t>
            </a:r>
          </a:p>
          <a:p>
            <a:pPr algn="ctr"/>
            <a:r>
              <a:rPr lang="ru-RU" sz="1867" dirty="0">
                <a:solidFill>
                  <a:srgbClr val="002060"/>
                </a:solidFill>
              </a:rPr>
              <a:t>среднего общего образования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87488" y="1778112"/>
            <a:ext cx="9889099" cy="7654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67" dirty="0" err="1">
                <a:solidFill>
                  <a:srgbClr val="002060"/>
                </a:solidFill>
              </a:rPr>
              <a:t>ПОП«Государственный</a:t>
            </a:r>
            <a:r>
              <a:rPr lang="ru-RU" sz="1867" dirty="0">
                <a:solidFill>
                  <a:srgbClr val="002060"/>
                </a:solidFill>
              </a:rPr>
              <a:t> язык Республики Татарстан – татарский язык» для 1-9 классов</a:t>
            </a:r>
            <a:endParaRPr lang="ru-RU" sz="1867" b="1" dirty="0">
              <a:solidFill>
                <a:srgbClr val="00206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631888" y="2930737"/>
            <a:ext cx="5430625" cy="16547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ПОП «Родная литература (татарская)» для начального общего 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основного общего 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среднего общего образования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424" y="5165888"/>
            <a:ext cx="8405080" cy="10242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979" y="5004661"/>
            <a:ext cx="1565877" cy="140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2160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432468" y="3717034"/>
            <a:ext cx="6312329" cy="2208245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0070C0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1512" y="1988841"/>
            <a:ext cx="108492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98389" y="505555"/>
            <a:ext cx="8928992" cy="1023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1067"/>
              </a:spcAft>
            </a:pPr>
            <a:r>
              <a:rPr lang="ru-RU" sz="2400" b="1" dirty="0" smtClean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Правовые основы изучения родных языков</a:t>
            </a:r>
          </a:p>
          <a:p>
            <a:pPr algn="ctr">
              <a:lnSpc>
                <a:spcPct val="107000"/>
              </a:lnSpc>
              <a:spcAft>
                <a:spcPts val="1067"/>
              </a:spcAft>
            </a:pPr>
            <a:r>
              <a:rPr lang="ru-RU" sz="2400" b="1" dirty="0" smtClean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Конституция </a:t>
            </a:r>
            <a:r>
              <a:rPr lang="ru-RU" sz="2400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Российской Федерации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53646" y="1269738"/>
            <a:ext cx="10818477" cy="2389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33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Статья 26</a:t>
            </a:r>
          </a:p>
          <a:p>
            <a:r>
              <a:rPr lang="ru-RU" sz="2133" dirty="0">
                <a:cs typeface="Times New Roman" panose="02020603050405020304" pitchFamily="18" charset="0"/>
              </a:rPr>
              <a:t>1</a:t>
            </a:r>
            <a:r>
              <a:rPr lang="ru-RU" sz="2133" dirty="0">
                <a:solidFill>
                  <a:srgbClr val="002060"/>
                </a:solidFill>
                <a:cs typeface="Times New Roman" panose="02020603050405020304" pitchFamily="18" charset="0"/>
              </a:rPr>
              <a:t>. Каждый вправе определять и указывать свою национальную принадлежность. Никто не может быть принужден к определению и указанию своей национальной принадлежности.</a:t>
            </a:r>
          </a:p>
          <a:p>
            <a:r>
              <a:rPr lang="ru-RU" sz="2133" dirty="0">
                <a:solidFill>
                  <a:srgbClr val="002060"/>
                </a:solidFill>
                <a:cs typeface="Times New Roman" panose="02020603050405020304" pitchFamily="18" charset="0"/>
              </a:rPr>
              <a:t>2. Каждый имеет право на пользование родным языком, на свободный выбор языка общения, воспитания, обучения и творчества.</a:t>
            </a:r>
          </a:p>
          <a:p>
            <a:r>
              <a:rPr lang="ru-RU" sz="2133" dirty="0"/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00609" y="3414648"/>
            <a:ext cx="10644188" cy="3046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33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Статья 68</a:t>
            </a:r>
          </a:p>
          <a:p>
            <a:pPr algn="just"/>
            <a:r>
              <a:rPr lang="ru-RU" sz="2133" dirty="0">
                <a:cs typeface="Times New Roman" panose="02020603050405020304" pitchFamily="18" charset="0"/>
              </a:rPr>
              <a:t>1. </a:t>
            </a:r>
            <a:r>
              <a:rPr lang="ru-RU" sz="2133" b="1" dirty="0">
                <a:solidFill>
                  <a:srgbClr val="002060"/>
                </a:solidFill>
                <a:cs typeface="Times New Roman" panose="02020603050405020304" pitchFamily="18" charset="0"/>
              </a:rPr>
              <a:t>Государственным языком </a:t>
            </a:r>
            <a:r>
              <a:rPr lang="ru-RU" sz="2133" dirty="0">
                <a:solidFill>
                  <a:srgbClr val="002060"/>
                </a:solidFill>
                <a:cs typeface="Times New Roman" panose="02020603050405020304" pitchFamily="18" charset="0"/>
              </a:rPr>
              <a:t>Российской Федерации на всей ее территории является </a:t>
            </a:r>
            <a:r>
              <a:rPr lang="ru-RU" sz="2133" b="1" dirty="0">
                <a:solidFill>
                  <a:srgbClr val="002060"/>
                </a:solidFill>
                <a:cs typeface="Times New Roman" panose="02020603050405020304" pitchFamily="18" charset="0"/>
              </a:rPr>
              <a:t>русский язык.</a:t>
            </a:r>
          </a:p>
          <a:p>
            <a:pPr algn="just"/>
            <a:r>
              <a:rPr lang="ru-RU" sz="2133" dirty="0">
                <a:solidFill>
                  <a:srgbClr val="002060"/>
                </a:solidFill>
                <a:cs typeface="Times New Roman" panose="02020603050405020304" pitchFamily="18" charset="0"/>
              </a:rPr>
              <a:t>2. </a:t>
            </a:r>
            <a:r>
              <a:rPr lang="ru-RU" sz="2133" b="1" dirty="0">
                <a:solidFill>
                  <a:srgbClr val="002060"/>
                </a:solidFill>
                <a:cs typeface="Times New Roman" panose="02020603050405020304" pitchFamily="18" charset="0"/>
              </a:rPr>
              <a:t>Республики вправе устанавливать свои государственные языки</a:t>
            </a:r>
            <a:r>
              <a:rPr lang="ru-RU" sz="2133" dirty="0">
                <a:solidFill>
                  <a:srgbClr val="002060"/>
                </a:solidFill>
                <a:cs typeface="Times New Roman" panose="02020603050405020304" pitchFamily="18" charset="0"/>
              </a:rPr>
              <a:t>. В органах государственной власти, органах местного самоуправления, государственных учреждениях республик они употребляются наряду с государственным языком Российской Федерации.</a:t>
            </a:r>
          </a:p>
          <a:p>
            <a:pPr algn="just"/>
            <a:r>
              <a:rPr lang="ru-RU" sz="2133" dirty="0">
                <a:solidFill>
                  <a:srgbClr val="002060"/>
                </a:solidFill>
                <a:cs typeface="Times New Roman" panose="02020603050405020304" pitchFamily="18" charset="0"/>
              </a:rPr>
              <a:t>3. </a:t>
            </a:r>
            <a:r>
              <a:rPr lang="ru-RU" sz="2133" b="1" dirty="0">
                <a:solidFill>
                  <a:srgbClr val="002060"/>
                </a:solidFill>
                <a:cs typeface="Times New Roman" panose="02020603050405020304" pitchFamily="18" charset="0"/>
              </a:rPr>
              <a:t>Российская Федерация гарантирует всем ее народам право на сохранение родного языка, создание условий для его изучения и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42934232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7474" y="383615"/>
            <a:ext cx="92448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примерных рабочих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 по предметам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08831" y="3836345"/>
            <a:ext cx="5472608" cy="16547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67" dirty="0" smtClean="0">
                <a:solidFill>
                  <a:srgbClr val="002060"/>
                </a:solidFill>
              </a:rPr>
              <a:t> </a:t>
            </a:r>
            <a:r>
              <a:rPr lang="ru-RU" sz="1867" dirty="0">
                <a:solidFill>
                  <a:srgbClr val="002060"/>
                </a:solidFill>
              </a:rPr>
              <a:t>«Родной (татарский) язык» для </a:t>
            </a:r>
          </a:p>
          <a:p>
            <a:pPr algn="ctr"/>
            <a:r>
              <a:rPr lang="ru-RU" sz="1867" dirty="0">
                <a:solidFill>
                  <a:srgbClr val="002060"/>
                </a:solidFill>
              </a:rPr>
              <a:t>начального общего </a:t>
            </a:r>
          </a:p>
          <a:p>
            <a:pPr algn="ctr"/>
            <a:r>
              <a:rPr lang="ru-RU" sz="1867" dirty="0">
                <a:solidFill>
                  <a:srgbClr val="002060"/>
                </a:solidFill>
              </a:rPr>
              <a:t>основного общего</a:t>
            </a:r>
          </a:p>
          <a:p>
            <a:pPr algn="ctr"/>
            <a:r>
              <a:rPr lang="ru-RU" sz="1867" dirty="0">
                <a:solidFill>
                  <a:srgbClr val="002060"/>
                </a:solidFill>
              </a:rPr>
              <a:t>среднего общего образования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687337" y="2323909"/>
            <a:ext cx="9889099" cy="7654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67" dirty="0" smtClean="0">
                <a:solidFill>
                  <a:srgbClr val="002060"/>
                </a:solidFill>
              </a:rPr>
              <a:t>«Государственный </a:t>
            </a:r>
            <a:r>
              <a:rPr lang="ru-RU" sz="1867" dirty="0">
                <a:solidFill>
                  <a:srgbClr val="002060"/>
                </a:solidFill>
              </a:rPr>
              <a:t>язык Республики Татарстан – татарский язык» для </a:t>
            </a:r>
            <a:r>
              <a:rPr lang="ru-RU" sz="1867" dirty="0" smtClean="0">
                <a:solidFill>
                  <a:srgbClr val="002060"/>
                </a:solidFill>
              </a:rPr>
              <a:t>1-11 </a:t>
            </a:r>
            <a:r>
              <a:rPr lang="ru-RU" sz="1867" dirty="0">
                <a:solidFill>
                  <a:srgbClr val="002060"/>
                </a:solidFill>
              </a:rPr>
              <a:t>классов</a:t>
            </a:r>
            <a:endParaRPr lang="ru-RU" sz="1867" b="1" dirty="0">
              <a:solidFill>
                <a:srgbClr val="00206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631887" y="3836345"/>
            <a:ext cx="5430625" cy="16547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«Родная </a:t>
            </a:r>
            <a:r>
              <a:rPr lang="ru-RU" dirty="0">
                <a:solidFill>
                  <a:srgbClr val="002060"/>
                </a:solidFill>
              </a:rPr>
              <a:t>литература (татарская)» для начального общего 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основного общего 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среднего общего образования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7112" y="1164762"/>
            <a:ext cx="4347868" cy="66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9561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19403" y="1604798"/>
            <a:ext cx="1054100" cy="6095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ru-RU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2620" y="381855"/>
            <a:ext cx="5582169" cy="913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ru-RU" sz="2667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Microsoft JhengHei" panose="020B0604030504040204" pitchFamily="34" charset="-120"/>
              </a:rPr>
              <a:t>РАЗРАБОТКА К</a:t>
            </a:r>
            <a:r>
              <a:rPr lang="ru-RU" sz="2667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Microsoft JhengHei" panose="020B0604030504040204" pitchFamily="34" charset="-120"/>
              </a:rPr>
              <a:t>ОНТЕНТА </a:t>
            </a:r>
          </a:p>
          <a:p>
            <a:pPr defTabSz="914377">
              <a:defRPr/>
            </a:pPr>
            <a:r>
              <a:rPr lang="ru-RU" sz="2667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Microsoft JhengHei" panose="020B0604030504040204" pitchFamily="34" charset="-120"/>
              </a:rPr>
              <a:t>НА ПЛАТФОРМЕ </a:t>
            </a:r>
            <a:r>
              <a:rPr lang="ru-RU" sz="2667" dirty="0" smtClean="0">
                <a:solidFill>
                  <a:srgbClr val="002060"/>
                </a:solidFill>
                <a:latin typeface="+mj-lt"/>
                <a:ea typeface="Microsoft JhengHei" panose="020B0604030504040204" pitchFamily="34" charset="-120"/>
              </a:rPr>
              <a:t>«</a:t>
            </a:r>
            <a:r>
              <a:rPr lang="ru-RU" sz="2667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Microsoft JhengHei" panose="020B0604030504040204" pitchFamily="34" charset="-120"/>
              </a:rPr>
              <a:t>СБЕРКЛАСС»</a:t>
            </a:r>
            <a:endParaRPr lang="ru-RU" sz="2667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Microsoft JhengHei" panose="020B0604030504040204" pitchFamily="34" charset="-120"/>
            </a:endParaRPr>
          </a:p>
        </p:txBody>
      </p:sp>
      <p:sp>
        <p:nvSpPr>
          <p:cNvPr id="14" name="Параллелограмм 13"/>
          <p:cNvSpPr/>
          <p:nvPr/>
        </p:nvSpPr>
        <p:spPr>
          <a:xfrm>
            <a:off x="1299366" y="2487607"/>
            <a:ext cx="6390628" cy="909038"/>
          </a:xfrm>
          <a:prstGeom prst="parallelogram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77">
              <a:defRPr/>
            </a:pPr>
            <a:endParaRPr lang="ru-RU" b="1" dirty="0">
              <a:solidFill>
                <a:prstClr val="white"/>
              </a:solidFill>
              <a:latin typeface="Montserrat" panose="00000500000000000000" pitchFamily="2" charset="-52"/>
            </a:endParaRPr>
          </a:p>
        </p:txBody>
      </p:sp>
      <p:sp>
        <p:nvSpPr>
          <p:cNvPr id="15" name="Параллелограмм 14"/>
          <p:cNvSpPr/>
          <p:nvPr/>
        </p:nvSpPr>
        <p:spPr>
          <a:xfrm>
            <a:off x="963642" y="2495752"/>
            <a:ext cx="696297" cy="892747"/>
          </a:xfrm>
          <a:prstGeom prst="parallelogram">
            <a:avLst>
              <a:gd name="adj" fmla="val 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ru-RU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Параллелограмм 16"/>
          <p:cNvSpPr/>
          <p:nvPr/>
        </p:nvSpPr>
        <p:spPr>
          <a:xfrm>
            <a:off x="1474085" y="3841114"/>
            <a:ext cx="5327915" cy="772413"/>
          </a:xfrm>
          <a:prstGeom prst="parallelogram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77">
              <a:defRPr/>
            </a:pPr>
            <a:endParaRPr lang="ru-RU" b="1" dirty="0">
              <a:solidFill>
                <a:prstClr val="white"/>
              </a:solidFill>
              <a:latin typeface="Montserrat" panose="00000500000000000000" pitchFamily="2" charset="-52"/>
            </a:endParaRPr>
          </a:p>
        </p:txBody>
      </p:sp>
      <p:sp>
        <p:nvSpPr>
          <p:cNvPr id="19" name="Параллелограмм 18"/>
          <p:cNvSpPr/>
          <p:nvPr/>
        </p:nvSpPr>
        <p:spPr>
          <a:xfrm>
            <a:off x="1183042" y="5181362"/>
            <a:ext cx="4927333" cy="768085"/>
          </a:xfrm>
          <a:prstGeom prst="parallelogram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77">
              <a:defRPr/>
            </a:pPr>
            <a:endParaRPr lang="ru-RU" b="1" dirty="0">
              <a:solidFill>
                <a:prstClr val="white"/>
              </a:solidFill>
              <a:latin typeface="Montserrat" panose="00000500000000000000" pitchFamily="2" charset="-52"/>
            </a:endParaRPr>
          </a:p>
        </p:txBody>
      </p:sp>
      <p:sp>
        <p:nvSpPr>
          <p:cNvPr id="20" name="Параллелограмм 19"/>
          <p:cNvSpPr/>
          <p:nvPr/>
        </p:nvSpPr>
        <p:spPr>
          <a:xfrm>
            <a:off x="860200" y="5181362"/>
            <a:ext cx="673099" cy="768085"/>
          </a:xfrm>
          <a:prstGeom prst="parallelogram">
            <a:avLst>
              <a:gd name="adj" fmla="val 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ru-RU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863" y="1295054"/>
            <a:ext cx="1951695" cy="533169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1442478" y="2099756"/>
            <a:ext cx="605270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defRPr/>
            </a:pPr>
            <a:endParaRPr lang="ru-RU" sz="2400" dirty="0">
              <a:solidFill>
                <a:srgbClr val="002060"/>
              </a:solidFill>
              <a:latin typeface="Arial"/>
            </a:endParaRPr>
          </a:p>
          <a:p>
            <a:pPr defTabSz="914377">
              <a:defRPr/>
            </a:pPr>
            <a:r>
              <a:rPr lang="ru-RU" sz="2000" b="1" dirty="0">
                <a:solidFill>
                  <a:prstClr val="white"/>
                </a:solidFill>
                <a:latin typeface="Montserrat" panose="00000500000000000000" pitchFamily="2" charset="-52"/>
              </a:rPr>
              <a:t>«Государственный язык Республики Татарстан – татарский язык» для </a:t>
            </a:r>
            <a:r>
              <a:rPr lang="ru-RU" sz="2000" b="1" dirty="0" smtClean="0">
                <a:solidFill>
                  <a:prstClr val="white"/>
                </a:solidFill>
                <a:latin typeface="Montserrat" panose="00000500000000000000" pitchFamily="2" charset="-52"/>
              </a:rPr>
              <a:t>5-9 классов </a:t>
            </a:r>
            <a:r>
              <a:rPr lang="ru-RU" sz="2000" b="1" dirty="0">
                <a:solidFill>
                  <a:prstClr val="white"/>
                </a:solidFill>
                <a:latin typeface="Montserrat" panose="00000500000000000000" pitchFamily="2" charset="-52"/>
              </a:rPr>
              <a:t>- 60 </a:t>
            </a:r>
            <a:r>
              <a:rPr lang="ru-RU" sz="2000" b="1" dirty="0" smtClean="0">
                <a:solidFill>
                  <a:prstClr val="white"/>
                </a:solidFill>
                <a:latin typeface="Montserrat" panose="00000500000000000000" pitchFamily="2" charset="-52"/>
              </a:rPr>
              <a:t>модулей</a:t>
            </a:r>
            <a:endParaRPr lang="ru-RU" sz="2000" b="1" dirty="0">
              <a:solidFill>
                <a:prstClr val="white"/>
              </a:solidFill>
              <a:latin typeface="Montserrat" panose="00000500000000000000" pitchFamily="2" charset="-52"/>
            </a:endParaRPr>
          </a:p>
          <a:p>
            <a:pPr algn="ctr" defTabSz="1219170">
              <a:defRPr/>
            </a:pPr>
            <a:endParaRPr lang="ru-RU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680619" y="3887990"/>
            <a:ext cx="54698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defRPr/>
            </a:pPr>
            <a:r>
              <a:rPr lang="ru-RU" sz="2000" b="1" dirty="0">
                <a:solidFill>
                  <a:prstClr val="white"/>
                </a:solidFill>
                <a:latin typeface="Montserrat" panose="00000500000000000000" pitchFamily="2" charset="-52"/>
              </a:rPr>
              <a:t>«Родной (татарский) язык»  </a:t>
            </a:r>
            <a:endParaRPr lang="ru-RU" sz="2000" b="1" dirty="0" smtClean="0">
              <a:solidFill>
                <a:prstClr val="white"/>
              </a:solidFill>
              <a:latin typeface="Montserrat" panose="00000500000000000000" pitchFamily="2" charset="-52"/>
            </a:endParaRPr>
          </a:p>
          <a:p>
            <a:pPr defTabSz="914377">
              <a:defRPr/>
            </a:pPr>
            <a:r>
              <a:rPr lang="ru-RU" sz="2000" b="1" dirty="0" smtClean="0">
                <a:solidFill>
                  <a:prstClr val="white"/>
                </a:solidFill>
                <a:latin typeface="Montserrat" panose="00000500000000000000" pitchFamily="2" charset="-52"/>
              </a:rPr>
              <a:t>- </a:t>
            </a:r>
            <a:r>
              <a:rPr lang="ru-RU" sz="2000" b="1" dirty="0">
                <a:solidFill>
                  <a:prstClr val="white"/>
                </a:solidFill>
                <a:latin typeface="Montserrat" panose="00000500000000000000" pitchFamily="2" charset="-52"/>
              </a:rPr>
              <a:t>69 </a:t>
            </a:r>
            <a:r>
              <a:rPr lang="ru-RU" sz="2000" b="1" dirty="0" smtClean="0">
                <a:solidFill>
                  <a:prstClr val="white"/>
                </a:solidFill>
                <a:latin typeface="Montserrat" panose="00000500000000000000" pitchFamily="2" charset="-52"/>
              </a:rPr>
              <a:t>модулей </a:t>
            </a:r>
            <a:endParaRPr lang="ru-RU" sz="2000" b="1" dirty="0">
              <a:solidFill>
                <a:prstClr val="white"/>
              </a:solidFill>
              <a:latin typeface="Montserrat" panose="00000500000000000000" pitchFamily="2" charset="-52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299366" y="5181362"/>
            <a:ext cx="4878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defRPr/>
            </a:pPr>
            <a:r>
              <a:rPr lang="ru-RU" sz="2000" b="1" dirty="0">
                <a:solidFill>
                  <a:prstClr val="white"/>
                </a:solidFill>
                <a:latin typeface="Montserrat" panose="00000500000000000000" pitchFamily="2" charset="-52"/>
              </a:rPr>
              <a:t>«Родная литература (татарская)» - 82 </a:t>
            </a:r>
            <a:r>
              <a:rPr lang="ru-RU" sz="2000" b="1" dirty="0" smtClean="0">
                <a:solidFill>
                  <a:prstClr val="white"/>
                </a:solidFill>
                <a:latin typeface="Montserrat" panose="00000500000000000000" pitchFamily="2" charset="-52"/>
              </a:rPr>
              <a:t>модуля</a:t>
            </a:r>
            <a:endParaRPr lang="ru-RU" sz="2000" b="1" dirty="0">
              <a:solidFill>
                <a:prstClr val="white"/>
              </a:solidFill>
              <a:latin typeface="Montserrat" panose="00000500000000000000" pitchFamily="2" charset="-52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2" t="11698" r="11188"/>
          <a:stretch/>
        </p:blipFill>
        <p:spPr>
          <a:xfrm>
            <a:off x="7495181" y="3628341"/>
            <a:ext cx="4574103" cy="2796260"/>
          </a:xfrm>
          <a:prstGeom prst="rect">
            <a:avLst/>
          </a:prstGeom>
        </p:spPr>
      </p:pic>
      <p:sp>
        <p:nvSpPr>
          <p:cNvPr id="27" name="Параллелограмм 26"/>
          <p:cNvSpPr/>
          <p:nvPr/>
        </p:nvSpPr>
        <p:spPr>
          <a:xfrm>
            <a:off x="9875558" y="1321332"/>
            <a:ext cx="1674477" cy="1122704"/>
          </a:xfrm>
          <a:prstGeom prst="parallelogram">
            <a:avLst>
              <a:gd name="adj" fmla="val 14318"/>
            </a:avLst>
          </a:prstGeom>
          <a:noFill/>
          <a:ln w="158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ru-RU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Параллелограмм 27"/>
          <p:cNvSpPr/>
          <p:nvPr/>
        </p:nvSpPr>
        <p:spPr>
          <a:xfrm>
            <a:off x="10505329" y="2023604"/>
            <a:ext cx="1373968" cy="902464"/>
          </a:xfrm>
          <a:prstGeom prst="parallelogram">
            <a:avLst>
              <a:gd name="adj" fmla="val 15459"/>
            </a:avLst>
          </a:prstGeom>
          <a:noFill/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ru-RU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" name="Параллелограмм 31"/>
          <p:cNvSpPr/>
          <p:nvPr/>
        </p:nvSpPr>
        <p:spPr>
          <a:xfrm>
            <a:off x="997479" y="3834451"/>
            <a:ext cx="673099" cy="768085"/>
          </a:xfrm>
          <a:prstGeom prst="parallelogram">
            <a:avLst>
              <a:gd name="adj" fmla="val 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ru-RU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787444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432468" y="3717034"/>
            <a:ext cx="6312329" cy="2208245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0070C0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1425" y="2084851"/>
            <a:ext cx="10833372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667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4753" y="293618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Microsoft JhengHei" panose="020B0604030504040204" pitchFamily="34" charset="-120"/>
              </a:rPr>
              <a:t>РАЗРАБОТКА СИСТЕМЫ ТЕСТИРОВАНИЯ ПО ТАТАРСКОМУ ЯЗЫКУ И ЛИТЕРАТУРЕ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11425" y="1271674"/>
            <a:ext cx="1083337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</a:rPr>
              <a:t>разработка </a:t>
            </a:r>
            <a:r>
              <a:rPr lang="ru-RU" sz="1600" b="1" dirty="0">
                <a:solidFill>
                  <a:srgbClr val="002060"/>
                </a:solidFill>
              </a:rPr>
              <a:t>банка стандартизованных заданий </a:t>
            </a:r>
            <a:r>
              <a:rPr lang="ru-RU" sz="1600" dirty="0">
                <a:solidFill>
                  <a:srgbClr val="002060"/>
                </a:solidFill>
              </a:rPr>
              <a:t>в формате КИМ, включая систему оценивания, для проведения проверочных, контрольных работ и промежуточной аттестации для оценки освоения  образовательных программ начального общего, основного общего и среднего общего образования по родному татарскому языку, татарскому языку – как государственному языку Республики Татарстан, литературному чтению на родном татарском языке и родной татарской литературе 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</a:rPr>
              <a:t>в </a:t>
            </a:r>
            <a:r>
              <a:rPr lang="ru-RU" sz="1600" dirty="0">
                <a:solidFill>
                  <a:srgbClr val="002060"/>
                </a:solidFill>
              </a:rPr>
              <a:t>соответствии с ФГОС НОО, ФГОС ООО, ФГОС СОО и ПОП (160 заданий уровня А, 160 заданий уровня Б, 80 заданий уровня </a:t>
            </a:r>
            <a:r>
              <a:rPr lang="ru-RU" sz="1600" dirty="0" smtClean="0">
                <a:solidFill>
                  <a:srgbClr val="002060"/>
                </a:solidFill>
              </a:rPr>
              <a:t>С для каждой параллели) </a:t>
            </a:r>
          </a:p>
          <a:p>
            <a:endParaRPr lang="ru-RU" sz="1600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</a:rPr>
              <a:t>разработка </a:t>
            </a:r>
            <a:r>
              <a:rPr lang="ru-RU" sz="1600" dirty="0">
                <a:solidFill>
                  <a:srgbClr val="002060"/>
                </a:solidFill>
              </a:rPr>
              <a:t>демонстрационных вариантов, кодификаторов и спецификаций контрольно-измерительных материалов для проведения входного тестирования и промежуточной аттестации по родному татарскому языку, татарскому языку – как государственному языку Республики Татарстан, литературному чтению на родном татарском языке и родной татарской литературе для обучающихся 1-11-х классов общеобразовательных организаций Республики </a:t>
            </a:r>
            <a:r>
              <a:rPr lang="ru-RU" sz="1600" dirty="0" smtClean="0">
                <a:solidFill>
                  <a:srgbClr val="002060"/>
                </a:solidFill>
              </a:rPr>
              <a:t>Татарстан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Задания будут размещены на сайте министерства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71195" y="5437954"/>
            <a:ext cx="1949854" cy="787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БАНК заданий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1846" y="5410676"/>
            <a:ext cx="1969825" cy="81427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468" y="5383660"/>
            <a:ext cx="2033183" cy="8412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9455" y="5395222"/>
            <a:ext cx="1810669" cy="854211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9874030" y="5383660"/>
            <a:ext cx="2019987" cy="829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спецификация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3376261" y="5619641"/>
            <a:ext cx="1527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bg1"/>
                </a:solidFill>
              </a:rPr>
              <a:t>а</a:t>
            </a:r>
            <a:r>
              <a:rPr lang="ru-RU" dirty="0" err="1" smtClean="0">
                <a:solidFill>
                  <a:schemeClr val="bg1"/>
                </a:solidFill>
              </a:rPr>
              <a:t>удиотексты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605343" y="5508288"/>
            <a:ext cx="1905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ДЕМО варианты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882982" y="5540413"/>
            <a:ext cx="17371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кодификатор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4031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432468" y="3717034"/>
            <a:ext cx="6312329" cy="2208245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0070C0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9649" y="359900"/>
            <a:ext cx="1056117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B22863"/>
                </a:solidFill>
                <a:latin typeface="+mj-lt"/>
                <a:ea typeface="Calibri"/>
                <a:cs typeface="Times New Roman" panose="02020603050405020304" pitchFamily="18" charset="0"/>
              </a:rPr>
              <a:t>Приказ </a:t>
            </a:r>
            <a:r>
              <a:rPr lang="ru-RU" sz="2400" b="1" dirty="0" err="1">
                <a:solidFill>
                  <a:srgbClr val="B22863"/>
                </a:solidFill>
                <a:latin typeface="+mj-lt"/>
                <a:ea typeface="Calibri"/>
                <a:cs typeface="Times New Roman" panose="02020603050405020304" pitchFamily="18" charset="0"/>
              </a:rPr>
              <a:t>Минпросвещения</a:t>
            </a:r>
            <a:r>
              <a:rPr lang="ru-RU" sz="2400" b="1" dirty="0">
                <a:solidFill>
                  <a:srgbClr val="B22863"/>
                </a:solidFill>
                <a:latin typeface="+mj-lt"/>
                <a:ea typeface="Calibri"/>
                <a:cs typeface="Times New Roman" panose="02020603050405020304" pitchFamily="18" charset="0"/>
              </a:rPr>
              <a:t> России от 07 ноября 2018 г. №189/1513 </a:t>
            </a:r>
          </a:p>
          <a:p>
            <a:pPr algn="ctr"/>
            <a:r>
              <a:rPr lang="ru-RU" sz="2400" b="1" dirty="0">
                <a:solidFill>
                  <a:srgbClr val="B22863"/>
                </a:solidFill>
                <a:latin typeface="+mj-lt"/>
                <a:ea typeface="Calibri"/>
                <a:cs typeface="Times New Roman" panose="02020603050405020304" pitchFamily="18" charset="0"/>
              </a:rPr>
              <a:t>«Об утверждении Порядка проведения государственной итоговой аттестации по образовательным программам основного </a:t>
            </a:r>
            <a:endParaRPr lang="ru-RU" sz="2400" b="1" dirty="0" smtClean="0">
              <a:solidFill>
                <a:srgbClr val="B22863"/>
              </a:solidFill>
              <a:latin typeface="+mj-lt"/>
              <a:ea typeface="Calibri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B22863"/>
                </a:solidFill>
                <a:latin typeface="+mj-lt"/>
                <a:ea typeface="Calibri"/>
                <a:cs typeface="Times New Roman" panose="02020603050405020304" pitchFamily="18" charset="0"/>
              </a:rPr>
              <a:t>общего </a:t>
            </a:r>
            <a:r>
              <a:rPr lang="ru-RU" sz="2400" b="1" dirty="0">
                <a:solidFill>
                  <a:srgbClr val="B22863"/>
                </a:solidFill>
                <a:latin typeface="+mj-lt"/>
                <a:ea typeface="Calibri"/>
                <a:cs typeface="Times New Roman" panose="02020603050405020304" pitchFamily="18" charset="0"/>
              </a:rPr>
              <a:t>образования»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72599" y="1920785"/>
            <a:ext cx="109829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cs typeface="Times New Roman" panose="02020603050405020304" pitchFamily="18" charset="0"/>
              </a:rPr>
              <a:t>7. …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cs typeface="Times New Roman" panose="02020603050405020304" pitchFamily="18" charset="0"/>
              </a:rPr>
              <a:t>Лицам, изучавшим родной язык и родную литературу при получении основного общего образования, предоставляется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право при прохождении ГИА выбрать экзамен по родному языку и (или) родной литературе</a:t>
            </a:r>
            <a:r>
              <a:rPr lang="ru-RU" sz="2000" dirty="0">
                <a:solidFill>
                  <a:srgbClr val="002060"/>
                </a:solidFill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14616" y="3472759"/>
            <a:ext cx="1109895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cs typeface="Times New Roman" panose="02020603050405020304" pitchFamily="18" charset="0"/>
              </a:rPr>
              <a:t>9. В случае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изучения учебного предмета инвариантной части учебного плана образовательной организации на родном языке ГИА по учебному предмету проводится также на родном языке</a:t>
            </a:r>
            <a:r>
              <a:rPr lang="ru-RU" sz="2000" dirty="0">
                <a:solidFill>
                  <a:srgbClr val="002060"/>
                </a:solidFill>
                <a:cs typeface="Times New Roman" panose="02020603050405020304" pitchFamily="18" charset="0"/>
              </a:rPr>
              <a:t> при условии, что при его изучении использовались учебники, включенные в федеральный перечень учебников, рекомендуемых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образования, сформированный в соответствии с установленным Министерством просвещения Российской Федерации порядком</a:t>
            </a:r>
          </a:p>
        </p:txBody>
      </p:sp>
    </p:spTree>
    <p:extLst>
      <p:ext uri="{BB962C8B-B14F-4D97-AF65-F5344CB8AC3E}">
        <p14:creationId xmlns:p14="http://schemas.microsoft.com/office/powerpoint/2010/main" val="5591558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07435" y="260648"/>
            <a:ext cx="71897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Montserrat" panose="00000500000000000000" pitchFamily="2" charset="-52"/>
                <a:ea typeface="Microsoft JhengHei" panose="020B0604030504040204" pitchFamily="34" charset="-120"/>
              </a:rPr>
              <a:t>УКРЕПЛЕНИЕ УЧЕБНО-МЕТОДИЧЕСКОЙ БАЗЫ </a:t>
            </a:r>
          </a:p>
          <a:p>
            <a:pPr defTabSz="914377"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Montserrat" panose="00000500000000000000" pitchFamily="2" charset="-52"/>
                <a:ea typeface="Microsoft JhengHei" panose="020B0604030504040204" pitchFamily="34" charset="-120"/>
              </a:rPr>
              <a:t>ДОШКОЛЬНЫХ ОБРАЗОВАТЕЛЬНЫХ ОРГАНИЗАЦИЙ</a:t>
            </a:r>
            <a:endParaRPr lang="ru-RU" sz="2400" b="1" dirty="0">
              <a:solidFill>
                <a:srgbClr val="002060"/>
              </a:solidFill>
              <a:latin typeface="Montserrat" panose="00000500000000000000" pitchFamily="2" charset="-52"/>
              <a:ea typeface="Microsoft JhengHei" panose="020B0604030504040204" pitchFamily="34" charset="-12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044903"/>
              </p:ext>
            </p:extLst>
          </p:nvPr>
        </p:nvGraphicFramePr>
        <p:xfrm>
          <a:off x="806449" y="1159228"/>
          <a:ext cx="10849205" cy="5487803"/>
        </p:xfrm>
        <a:graphic>
          <a:graphicData uri="http://schemas.openxmlformats.org/drawingml/2006/table">
            <a:tbl>
              <a:tblPr firstRow="1" firstCol="1" bandRow="1"/>
              <a:tblGrid>
                <a:gridCol w="6624736">
                  <a:extLst>
                    <a:ext uri="{9D8B030D-6E8A-4147-A177-3AD203B41FA5}">
                      <a16:colId xmlns:a16="http://schemas.microsoft.com/office/drawing/2014/main" val="2868374646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381261639"/>
                    </a:ext>
                  </a:extLst>
                </a:gridCol>
                <a:gridCol w="1632181">
                  <a:extLst>
                    <a:ext uri="{9D8B030D-6E8A-4147-A177-3AD203B41FA5}">
                      <a16:colId xmlns:a16="http://schemas.microsoft.com/office/drawing/2014/main" val="1224931905"/>
                    </a:ext>
                  </a:extLst>
                </a:gridCol>
              </a:tblGrid>
              <a:tr h="568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9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Приобретено</a:t>
                      </a:r>
                      <a:endParaRPr lang="ru-RU" sz="19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9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19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9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всего, млн.руб</a:t>
                      </a:r>
                      <a:endParaRPr lang="ru-RU" sz="19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285476"/>
                  </a:ext>
                </a:extLst>
              </a:tr>
              <a:tr h="37732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Настольные игры, художественная литература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 </a:t>
                      </a:r>
                      <a:r>
                        <a:rPr lang="tt-RU" sz="16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видов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6,1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0478048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Интерактивное оборудование для ДОУ</a:t>
                      </a:r>
                      <a:r>
                        <a:rPr lang="tt-RU" sz="180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 родным языком обучения и воспитания, функционирующих в районных центрах </a:t>
                      </a:r>
                      <a:endParaRPr lang="ru-RU" sz="1800" dirty="0" smtClean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145594"/>
                  </a:ext>
                </a:extLst>
              </a:tr>
              <a:tr h="11379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Приобретение комплектов (в</a:t>
                      </a:r>
                      <a:r>
                        <a:rPr lang="tt-RU" sz="180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tt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составе: интерактивное оборудование, ноутбук, национальные костюмы, настольные игры , кукольные</a:t>
                      </a:r>
                      <a:r>
                        <a:rPr lang="tt-RU" sz="180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театры) для базовых ДОУ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(ПАО</a:t>
                      </a:r>
                      <a:r>
                        <a:rPr lang="tt-RU" sz="180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tt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Татнефть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tt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 ДОУ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9,0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5756754"/>
                  </a:ext>
                </a:extLst>
              </a:tr>
              <a:tr h="31555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tt-RU" sz="18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Туган телдә сөйләшәбез» </a:t>
                      </a:r>
                      <a:r>
                        <a:rPr lang="tt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УМК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УМК х </a:t>
                      </a:r>
                      <a:r>
                        <a:rPr lang="tt-RU" sz="16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 ед.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9,26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2139689"/>
                  </a:ext>
                </a:extLst>
              </a:tr>
              <a:tr h="4034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cs typeface="Times New Roman" panose="02020603050405020304" pitchFamily="18" charset="0"/>
                        </a:rPr>
                        <a:t>Портреты известных писателей(фонд</a:t>
                      </a:r>
                      <a:r>
                        <a:rPr lang="tt-RU" sz="18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tt-RU" sz="16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портретов </a:t>
                      </a:r>
                      <a:r>
                        <a:rPr lang="tt-RU" sz="16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 950 </a:t>
                      </a:r>
                      <a:r>
                        <a:rPr lang="tt-RU" sz="16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4,01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6687893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Татар теле кабинетлары өчен татар әдипләренең портретлары</a:t>
                      </a:r>
                      <a:r>
                        <a:rPr lang="tt-RU" sz="18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(фонд)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портрет х </a:t>
                      </a:r>
                      <a:r>
                        <a:rPr lang="tt-RU" sz="16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800 ед.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2,69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534078"/>
                  </a:ext>
                </a:extLst>
              </a:tr>
              <a:tr h="395643">
                <a:tc>
                  <a:txBody>
                    <a:bodyPr/>
                    <a:lstStyle/>
                    <a:p>
                      <a:pPr marL="0" marR="0" indent="0" algn="l" defTabSz="9143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tt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cs typeface="Times New Roman" panose="02020603050405020304" pitchFamily="18" charset="0"/>
                        </a:rPr>
                        <a:t>Музыкальные книги </a:t>
                      </a:r>
                      <a:r>
                        <a:rPr lang="tt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(ПАО</a:t>
                      </a:r>
                      <a:r>
                        <a:rPr lang="tt-RU" sz="180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tt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Татнефть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tt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 smtClean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tt-RU" sz="16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книги </a:t>
                      </a:r>
                      <a:r>
                        <a:rPr lang="tt-RU" sz="16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 </a:t>
                      </a:r>
                      <a:r>
                        <a:rPr lang="tt-RU" sz="16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tt-RU" sz="16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tt-RU" sz="16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000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13,6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9461762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cs typeface="Times New Roman" panose="02020603050405020304" pitchFamily="18" charset="0"/>
                        </a:rPr>
                        <a:t>Эн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cs typeface="Times New Roman" panose="02020603050405020304" pitchFamily="18" charset="0"/>
                        </a:rPr>
                        <a:t>ц</a:t>
                      </a:r>
                      <a:r>
                        <a:rPr lang="tt-RU" sz="18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cs typeface="Times New Roman" panose="02020603050405020304" pitchFamily="18" charset="0"/>
                        </a:rPr>
                        <a:t>иклопедии (фонд)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tt-RU" sz="16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книг </a:t>
                      </a:r>
                      <a:r>
                        <a:rPr lang="tt-RU" sz="16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 </a:t>
                      </a:r>
                      <a:r>
                        <a:rPr lang="tt-RU" sz="16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3000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80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2,7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739" marR="647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7548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63050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15414" y="317037"/>
            <a:ext cx="68210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914377">
              <a:defRPr/>
            </a:pPr>
            <a:r>
              <a:rPr lang="ru-RU" sz="2400" b="1" dirty="0">
                <a:solidFill>
                  <a:srgbClr val="002060"/>
                </a:solidFill>
                <a:latin typeface="Montserrat" panose="00000500000000000000" pitchFamily="2" charset="-52"/>
                <a:ea typeface="Microsoft JhengHei" panose="020B0604030504040204" pitchFamily="34" charset="-120"/>
              </a:rPr>
              <a:t>УКРЕПЛЕНИЕ УЧЕБНО-МЕТОДИЧЕСКОЙ БАЗЫ </a:t>
            </a:r>
          </a:p>
          <a:p>
            <a:pPr lvl="0" defTabSz="914377"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Montserrat" panose="00000500000000000000" pitchFamily="2" charset="-52"/>
                <a:ea typeface="Microsoft JhengHei" panose="020B0604030504040204" pitchFamily="34" charset="-120"/>
              </a:rPr>
              <a:t>ОБЩЕОБРАЗОВАТЕЛЬНЫХ </a:t>
            </a:r>
            <a:r>
              <a:rPr lang="ru-RU" sz="2400" b="1" dirty="0">
                <a:solidFill>
                  <a:srgbClr val="002060"/>
                </a:solidFill>
                <a:latin typeface="Montserrat" panose="00000500000000000000" pitchFamily="2" charset="-52"/>
                <a:ea typeface="Microsoft JhengHei" panose="020B0604030504040204" pitchFamily="34" charset="-120"/>
              </a:rPr>
              <a:t>ОРГАНИЗАЦИЙ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069302"/>
              </p:ext>
            </p:extLst>
          </p:nvPr>
        </p:nvGraphicFramePr>
        <p:xfrm>
          <a:off x="815414" y="1457271"/>
          <a:ext cx="10849205" cy="5304351"/>
        </p:xfrm>
        <a:graphic>
          <a:graphicData uri="http://schemas.openxmlformats.org/drawingml/2006/table">
            <a:tbl>
              <a:tblPr firstRow="1" firstCol="1" bandRow="1"/>
              <a:tblGrid>
                <a:gridCol w="6624736">
                  <a:extLst>
                    <a:ext uri="{9D8B030D-6E8A-4147-A177-3AD203B41FA5}">
                      <a16:colId xmlns:a16="http://schemas.microsoft.com/office/drawing/2014/main" val="2868374646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381261639"/>
                    </a:ext>
                  </a:extLst>
                </a:gridCol>
                <a:gridCol w="1632181">
                  <a:extLst>
                    <a:ext uri="{9D8B030D-6E8A-4147-A177-3AD203B41FA5}">
                      <a16:colId xmlns:a16="http://schemas.microsoft.com/office/drawing/2014/main" val="1224931905"/>
                    </a:ext>
                  </a:extLst>
                </a:gridCol>
              </a:tblGrid>
              <a:tr h="6087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Приобретено</a:t>
                      </a:r>
                      <a:endParaRPr lang="ru-RU" sz="19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19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Всего, млн.руб</a:t>
                      </a:r>
                      <a:endParaRPr lang="ru-RU" sz="19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285476"/>
                  </a:ext>
                </a:extLst>
              </a:tr>
              <a:tr h="6087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Приобретение учебников</a:t>
                      </a:r>
                      <a:r>
                        <a:rPr lang="tt-RU" sz="1900" b="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учебных пособий по родному татарскому языку и литературе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наименований</a:t>
                      </a:r>
                      <a:r>
                        <a:rPr lang="tt-RU" sz="1900" b="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16,3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0478048"/>
                  </a:ext>
                </a:extLst>
              </a:tr>
              <a:tr h="608753"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Приобретение учебников</a:t>
                      </a:r>
                      <a:r>
                        <a:rPr lang="tt-RU" sz="1900" b="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учебных пособий по родному русскому языку и литературе</a:t>
                      </a:r>
                      <a:endParaRPr lang="ru-RU" sz="1900" b="0" dirty="0" smtClean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наименований 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138,3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1343089"/>
                  </a:ext>
                </a:extLst>
              </a:tr>
              <a:tr h="6087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Интерактивное</a:t>
                      </a:r>
                      <a:r>
                        <a:rPr lang="tt-RU" sz="1900" b="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оборудование для школ с родным языком обучения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135 </a:t>
                      </a: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145594"/>
                  </a:ext>
                </a:extLst>
              </a:tr>
              <a:tr h="608753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Интерактивное</a:t>
                      </a:r>
                      <a:r>
                        <a:rPr lang="tt-RU" sz="1900" b="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оборудование для школ с родным языком обучения</a:t>
                      </a:r>
                      <a:r>
                        <a:rPr lang="ru-RU" sz="1900" b="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tt-RU" sz="19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ПАО</a:t>
                      </a:r>
                      <a:r>
                        <a:rPr lang="tt-RU" sz="190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90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tt-RU" sz="19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Татнефть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tt-RU" sz="190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900" dirty="0" smtClean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5756754"/>
                  </a:ext>
                </a:extLst>
              </a:tr>
              <a:tr h="6087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Интерактивное</a:t>
                      </a:r>
                      <a:r>
                        <a:rPr lang="tt-RU" sz="1900" b="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оборудование для кабинетов родного языка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</a:t>
                      </a:r>
                      <a:r>
                        <a:rPr lang="tt-RU" sz="1900" b="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ед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46,0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2139689"/>
                  </a:ext>
                </a:extLst>
              </a:tr>
              <a:tr h="3581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Художественная литература(фонд)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книг </a:t>
                      </a:r>
                      <a:r>
                        <a:rPr lang="tt-RU" sz="1900" b="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 </a:t>
                      </a: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1400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3,99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6687893"/>
                  </a:ext>
                </a:extLst>
              </a:tr>
              <a:tr h="6087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Портреты известных татарских писателей(фонд)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портретов </a:t>
                      </a:r>
                      <a:r>
                        <a:rPr lang="tt-RU" sz="1900" b="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 </a:t>
                      </a: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1402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21,02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534078"/>
                  </a:ext>
                </a:extLst>
              </a:tr>
              <a:tr h="608753"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Плакаты</a:t>
                      </a:r>
                      <a:r>
                        <a:rPr lang="tt-RU" sz="1900" b="0" baseline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для кабинетов родного языка</a:t>
                      </a:r>
                      <a:endParaRPr lang="ru-RU" sz="1900" b="0" dirty="0" smtClean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tt-RU" sz="1900" b="0" dirty="0" smtClean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 700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900" b="0" dirty="0">
                          <a:solidFill>
                            <a:srgbClr val="002060"/>
                          </a:solidFill>
                          <a:effectLst/>
                          <a:latin typeface="Montserrat" panose="00000500000000000000" pitchFamily="2" charset="-52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7,0</a:t>
                      </a:r>
                      <a:endParaRPr lang="ru-RU" sz="1900" b="0" dirty="0">
                        <a:solidFill>
                          <a:srgbClr val="002060"/>
                        </a:solidFill>
                        <a:effectLst/>
                        <a:latin typeface="Montserrat" panose="00000500000000000000" pitchFamily="2" charset="-52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969" marR="849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94617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4973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15414" y="452669"/>
            <a:ext cx="82057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ГРАНТОВАЯ ПОДДЕРЖКА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10181" y="4074631"/>
            <a:ext cx="11057720" cy="1528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algn="just">
              <a:buFont typeface="Wingdings" panose="05000000000000000000" pitchFamily="2" charset="2"/>
              <a:buChar char="q"/>
            </a:pPr>
            <a:r>
              <a:rPr lang="ru-RU" sz="1867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Грант «Поддержка муниципальных дошкольных образовательных организаций и муниципальных общеобразовательных организаций в реализации проектов, направленных на сохранение и развитие языков, традиций, культур народов, проживающих на территории Республики Татарстан, в рамках Года родных языков и народного единства                                              </a:t>
            </a:r>
          </a:p>
          <a:p>
            <a:pPr algn="just"/>
            <a:r>
              <a:rPr lang="ru-RU" sz="1867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</a:t>
            </a:r>
            <a:r>
              <a:rPr lang="tt-RU" sz="1867" b="1" dirty="0">
                <a:solidFill>
                  <a:srgbClr val="A824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r>
              <a:rPr lang="tt-RU" sz="1867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tt-RU" sz="1867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грантов в размере по</a:t>
            </a:r>
            <a:r>
              <a:rPr lang="tt-RU" sz="1867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t-RU" sz="1867" b="1" dirty="0">
                <a:solidFill>
                  <a:srgbClr val="A824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500 000 </a:t>
            </a:r>
            <a:r>
              <a:rPr lang="tt-RU" sz="1867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рублей</a:t>
            </a:r>
            <a:endParaRPr lang="ru-RU" sz="1867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76960" y="861823"/>
            <a:ext cx="8544949" cy="857251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000" b="1" dirty="0">
                <a:solidFill>
                  <a:srgbClr val="A824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 поддержке Комиссии при Президенте Республики Татарстан </a:t>
            </a:r>
          </a:p>
          <a:p>
            <a:pPr>
              <a:defRPr/>
            </a:pPr>
            <a:r>
              <a:rPr lang="ru-RU" sz="2000" b="1" dirty="0">
                <a:solidFill>
                  <a:srgbClr val="A8246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 вопросам сохранения и развития татарского языка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0181" y="1829143"/>
            <a:ext cx="10997512" cy="1241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algn="just">
              <a:buFont typeface="Wingdings" panose="05000000000000000000" pitchFamily="2" charset="2"/>
              <a:buChar char="q"/>
            </a:pPr>
            <a:r>
              <a:rPr lang="tt-RU" sz="1867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Республиканский конкурс «Лучшая практика обучения на родном (татарском, чувашском, удмуртском, марийском, мордовском) языке в муниципальных бюджетных общеобразовательных организациях Республики Татарстан» </a:t>
            </a:r>
          </a:p>
          <a:p>
            <a:pPr algn="r"/>
            <a:r>
              <a:rPr lang="tt-RU" sz="1867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</a:t>
            </a:r>
            <a:r>
              <a:rPr lang="tt-RU" sz="1867" b="1" dirty="0">
                <a:solidFill>
                  <a:srgbClr val="A824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tt-RU" sz="1867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грантов в размере по </a:t>
            </a:r>
            <a:r>
              <a:rPr lang="tt-RU" sz="1867" b="1" dirty="0">
                <a:solidFill>
                  <a:srgbClr val="A824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500 000 </a:t>
            </a:r>
            <a:r>
              <a:rPr lang="tt-RU" sz="1867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рублей</a:t>
            </a:r>
            <a:endParaRPr lang="tt-RU" sz="1867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2465" y="3095548"/>
            <a:ext cx="11032943" cy="95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algn="just">
              <a:buFont typeface="Wingdings" panose="05000000000000000000" pitchFamily="2" charset="2"/>
              <a:buChar char="q"/>
            </a:pPr>
            <a:r>
              <a:rPr lang="tt-RU" sz="1867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Республиканский конкурс</a:t>
            </a:r>
            <a:r>
              <a:rPr lang="ru-RU" sz="1867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t-RU" sz="1867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«Лучший детский сад по организации обучения и воспитания детей на родном (татарском, чувашском, удмуртском, марийском, мордовском) языке»</a:t>
            </a:r>
          </a:p>
          <a:p>
            <a:pPr algn="r"/>
            <a:r>
              <a:rPr lang="tt-RU" sz="1867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</a:t>
            </a:r>
            <a:r>
              <a:rPr lang="tt-RU" sz="1867" b="1" dirty="0">
                <a:solidFill>
                  <a:srgbClr val="A824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tt-RU" sz="1867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грантов в размере по</a:t>
            </a:r>
            <a:r>
              <a:rPr lang="tt-RU" sz="1867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t-RU" sz="1867" b="1" dirty="0">
                <a:solidFill>
                  <a:srgbClr val="A824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500 000 </a:t>
            </a:r>
            <a:r>
              <a:rPr lang="tt-RU" sz="1867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рублей</a:t>
            </a:r>
            <a:endParaRPr lang="tt-RU" sz="1867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0181" y="5628359"/>
            <a:ext cx="11032944" cy="66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algn="just">
              <a:buFont typeface="Wingdings" panose="05000000000000000000" pitchFamily="2" charset="2"/>
              <a:buChar char="q"/>
            </a:pPr>
            <a:r>
              <a:rPr lang="tt-RU" sz="1867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Республиканский конкурс </a:t>
            </a:r>
            <a:r>
              <a:rPr lang="ru-RU" sz="1867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«Лучший </a:t>
            </a:r>
            <a:r>
              <a:rPr lang="ru-RU" sz="1867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билингвальный</a:t>
            </a:r>
            <a:r>
              <a:rPr lang="ru-RU" sz="1867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детский сад»</a:t>
            </a:r>
          </a:p>
          <a:p>
            <a:pPr algn="r"/>
            <a:r>
              <a:rPr lang="tt-RU" sz="1867" b="1" dirty="0">
                <a:solidFill>
                  <a:srgbClr val="A824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10 </a:t>
            </a:r>
            <a:r>
              <a:rPr lang="tt-RU" sz="1867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грантов в размере по</a:t>
            </a:r>
            <a:r>
              <a:rPr lang="tt-RU" sz="1867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t-RU" sz="1867" b="1" dirty="0">
                <a:solidFill>
                  <a:srgbClr val="A824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500 000 </a:t>
            </a:r>
            <a:r>
              <a:rPr lang="tt-RU" sz="1867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рублей</a:t>
            </a:r>
            <a:endParaRPr lang="ru-RU" sz="1867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7300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53922" y="2717262"/>
            <a:ext cx="611995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+mj-lt"/>
              </a:rPr>
              <a:t>О республиканском конкурсе среди муниципальных образовательных организаций на реализацию проектов, направленных на сохранение и развитие языков, традиций, культур народов, проживающих на территории Республики Татарстан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53922" y="1790948"/>
            <a:ext cx="62280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2400" b="1" dirty="0" smtClean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МОиН РТ от 14.02.2022 </a:t>
            </a:r>
            <a:r>
              <a:rPr lang="ru-RU" sz="2400" b="1" dirty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</a:t>
            </a:r>
            <a:r>
              <a:rPr lang="ru-RU" sz="2400" b="1" dirty="0" smtClean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234/22</a:t>
            </a:r>
            <a:endParaRPr lang="ru-RU" sz="2400" b="1" dirty="0">
              <a:solidFill>
                <a:srgbClr val="A8246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364" y="503756"/>
            <a:ext cx="4337719" cy="579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3461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49878" y="728386"/>
            <a:ext cx="10807781" cy="5761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0272" algn="just"/>
            <a:r>
              <a:rPr lang="ru-RU" sz="2400" b="1" dirty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Категории отбора </a:t>
            </a:r>
            <a:r>
              <a:rPr lang="ru-RU" sz="2400" b="1" dirty="0" smtClean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участников</a:t>
            </a:r>
            <a:endParaRPr lang="ru-RU" sz="2400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indent="600272" algn="just"/>
            <a:endParaRPr lang="ru-RU" sz="2400" dirty="0">
              <a:solidFill>
                <a:srgbClr val="002060"/>
              </a:solidFill>
            </a:endParaRPr>
          </a:p>
          <a:p>
            <a:pPr indent="609585" algn="just">
              <a:lnSpc>
                <a:spcPct val="115000"/>
              </a:lnSpc>
            </a:pP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муниципальные общеобразовательные организации, основным или одним из видов деятельности которых является реализация образовательных программ основного общего и (или) среднего общего образования (</a:t>
            </a:r>
            <a:r>
              <a:rPr lang="ru-RU" sz="2400" dirty="0">
                <a:solidFill>
                  <a:srgbClr val="A8246E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муниципальные школы</a:t>
            </a: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09585" algn="just">
              <a:lnSpc>
                <a:spcPct val="115000"/>
              </a:lnSpc>
            </a:pP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муниципальные образовательные организации, основным или одним из видов деятельности которых является реализация образовательных программ дошкольного образования (</a:t>
            </a:r>
            <a:r>
              <a:rPr lang="ru-RU" sz="2400" dirty="0">
                <a:solidFill>
                  <a:srgbClr val="A8246E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муниципальные детские сады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00272" algn="just"/>
            <a:endParaRPr lang="tt-RU" sz="2400" b="1" dirty="0" smtClean="0">
              <a:solidFill>
                <a:srgbClr val="A8246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anose="02020603050405020304" pitchFamily="18" charset="0"/>
            </a:endParaRPr>
          </a:p>
          <a:p>
            <a:pPr indent="600272" algn="just"/>
            <a:r>
              <a:rPr lang="tt-RU" sz="2400" b="1" dirty="0" smtClean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К</a:t>
            </a:r>
            <a:r>
              <a:rPr lang="ru-RU" sz="2400" b="1" dirty="0" err="1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оличество</a:t>
            </a:r>
            <a:r>
              <a:rPr lang="ru-RU" sz="2400" b="1" dirty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победителей: </a:t>
            </a:r>
            <a:endParaRPr lang="ru-RU" sz="2400" b="1" dirty="0">
              <a:solidFill>
                <a:srgbClr val="A8246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anose="02020603050405020304" pitchFamily="18" charset="0"/>
            </a:endParaRPr>
          </a:p>
          <a:p>
            <a:pPr indent="600272" algn="just"/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для муниципальных школ – 100</a:t>
            </a:r>
            <a:endParaRPr lang="ru-RU" sz="2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00272" algn="just">
              <a:lnSpc>
                <a:spcPct val="115000"/>
              </a:lnSpc>
            </a:pP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для муниципальных детских садов – 100 </a:t>
            </a:r>
          </a:p>
          <a:p>
            <a:pPr indent="600272" algn="just">
              <a:lnSpc>
                <a:spcPct val="115000"/>
              </a:lnSpc>
            </a:pP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по </a:t>
            </a: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</a:rPr>
              <a:t>500,0 </a:t>
            </a:r>
            <a:r>
              <a:rPr lang="ru-RU" sz="2400" dirty="0" err="1" smtClean="0">
                <a:solidFill>
                  <a:srgbClr val="002060"/>
                </a:solidFill>
                <a:ea typeface="Times New Roman" panose="02020603050405020304" pitchFamily="18" charset="0"/>
              </a:rPr>
              <a:t>тыс.рублей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) </a:t>
            </a:r>
            <a:endParaRPr lang="ru-RU" sz="24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2523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4491" y="196646"/>
            <a:ext cx="10561173" cy="6486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00272" algn="just">
              <a:lnSpc>
                <a:spcPct val="95000"/>
              </a:lnSpc>
            </a:pPr>
            <a:r>
              <a:rPr lang="ru-RU" sz="2667" b="1" dirty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Сроки проведения </a:t>
            </a:r>
            <a:r>
              <a:rPr lang="ru-RU" sz="2667" b="1" dirty="0" smtClean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отбора</a:t>
            </a:r>
          </a:p>
          <a:p>
            <a:pPr indent="600272" algn="just">
              <a:lnSpc>
                <a:spcPct val="95000"/>
              </a:lnSpc>
            </a:pPr>
            <a:r>
              <a:rPr lang="en-US" sz="2667" b="1" dirty="0" smtClean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667" b="1" dirty="0" smtClean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2667" b="1" dirty="0">
              <a:solidFill>
                <a:srgbClr val="A8246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600272" algn="just">
              <a:lnSpc>
                <a:spcPct val="95000"/>
              </a:lnSpc>
            </a:pP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11 - </a:t>
            </a: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апреля</a:t>
            </a: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прием заявок муниципальными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комиссиями</a:t>
            </a:r>
            <a:endParaRPr lang="ru-RU" sz="2400" dirty="0">
              <a:solidFill>
                <a:srgbClr val="00206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600272" algn="just">
              <a:lnSpc>
                <a:spcPct val="95000"/>
              </a:lnSpc>
            </a:pP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18 - 26 апреля – </a:t>
            </a: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рассмотрение заявок и представленных материалов участников отбора муниципального этапа отбора муниципальной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комиссией</a:t>
            </a:r>
            <a:endParaRPr lang="ru-RU" sz="2400" dirty="0">
              <a:solidFill>
                <a:srgbClr val="00206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600272" algn="just">
              <a:lnSpc>
                <a:spcPct val="95000"/>
              </a:lnSpc>
            </a:pP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27 - </a:t>
            </a: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29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апреля</a:t>
            </a: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подведение итогов муниципального этапа, подписание протокола муниципальной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комиссии</a:t>
            </a:r>
          </a:p>
          <a:p>
            <a:pPr indent="600272" algn="just">
              <a:lnSpc>
                <a:spcPct val="95000"/>
              </a:lnSpc>
            </a:pPr>
            <a:r>
              <a:rPr lang="en-US" sz="2400" b="1" dirty="0" smtClean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b="1" dirty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b="1" dirty="0" smtClean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A824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2400" dirty="0">
              <a:solidFill>
                <a:srgbClr val="00206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600272" algn="just">
              <a:lnSpc>
                <a:spcPct val="95000"/>
              </a:lnSpc>
            </a:pP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11 - </a:t>
            </a: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мая</a:t>
            </a:r>
            <a:r>
              <a:rPr lang="ru-RU" sz="24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прием заявок республиканской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комиссией</a:t>
            </a:r>
            <a:endParaRPr lang="ru-RU" sz="2400" dirty="0">
              <a:solidFill>
                <a:srgbClr val="00206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600272" algn="just">
              <a:lnSpc>
                <a:spcPct val="95000"/>
              </a:lnSpc>
            </a:pP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13 - 20 мая – </a:t>
            </a: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рассмотрение заявок республиканского этапа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отбора</a:t>
            </a:r>
            <a:endParaRPr lang="ru-RU" sz="2400" dirty="0">
              <a:solidFill>
                <a:srgbClr val="00206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600272" algn="just">
              <a:lnSpc>
                <a:spcPct val="95000"/>
              </a:lnSpc>
            </a:pP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23 - </a:t>
            </a: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мая – </a:t>
            </a: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принятие Министерством решения об итогах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Конкурса</a:t>
            </a:r>
            <a:endParaRPr lang="ru-RU" sz="2400" dirty="0">
              <a:solidFill>
                <a:srgbClr val="00206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600272" algn="just">
              <a:lnSpc>
                <a:spcPct val="95000"/>
              </a:lnSpc>
            </a:pP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24 мая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результаты </a:t>
            </a: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Конкурса размещаются на официальном сайте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Министерства</a:t>
            </a:r>
            <a:endParaRPr lang="ru-RU" sz="2400" dirty="0">
              <a:solidFill>
                <a:srgbClr val="00206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600272" algn="just">
              <a:lnSpc>
                <a:spcPct val="95000"/>
              </a:lnSpc>
            </a:pP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мая – </a:t>
            </a: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прием и рассмотрение республиканской комиссией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апелляции</a:t>
            </a:r>
            <a:endParaRPr lang="ru-RU" sz="2400" dirty="0">
              <a:solidFill>
                <a:srgbClr val="00206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600272" algn="just">
              <a:lnSpc>
                <a:spcPct val="95000"/>
              </a:lnSpc>
            </a:pP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мая</a:t>
            </a:r>
            <a:r>
              <a:rPr lang="en-US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утверждение списка победителей Конкурса приказом </a:t>
            </a:r>
            <a:r>
              <a:rPr lang="ru-RU" sz="2400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Министерства</a:t>
            </a:r>
            <a:endParaRPr lang="ru-RU" sz="2400" dirty="0">
              <a:solidFill>
                <a:srgbClr val="00206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311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432468" y="3717034"/>
            <a:ext cx="6312329" cy="2208245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0070C0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72376" y="903135"/>
            <a:ext cx="10737361" cy="5853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67"/>
              </a:spcAft>
            </a:pPr>
            <a:r>
              <a:rPr lang="ru-RU" sz="2133" b="1" dirty="0">
                <a:solidFill>
                  <a:srgbClr val="B2286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Статья 2. пункт 3.</a:t>
            </a:r>
            <a:r>
              <a:rPr lang="ru-RU" sz="2133" dirty="0">
                <a:solidFill>
                  <a:srgbClr val="B2286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133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Российская Федерация гарантирует каждому право на использование родного языка, свободный выбор языка общения, воспитания, обучения и творчества …...</a:t>
            </a:r>
          </a:p>
          <a:p>
            <a:pPr algn="just"/>
            <a:r>
              <a:rPr lang="ru-RU" sz="2133" b="1" dirty="0">
                <a:solidFill>
                  <a:srgbClr val="B2286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Статья 9.</a:t>
            </a:r>
            <a:r>
              <a:rPr lang="ru-RU" sz="2133" dirty="0">
                <a:solidFill>
                  <a:srgbClr val="B2286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133" b="1" dirty="0">
                <a:solidFill>
                  <a:srgbClr val="B2286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пункт 1.</a:t>
            </a:r>
            <a:r>
              <a:rPr lang="ru-RU" sz="2133" dirty="0">
                <a:solidFill>
                  <a:srgbClr val="B2286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133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Граждане Российской Федерации имеют право свободного выбора языка образования в соответствии с законодательством об образовании.</a:t>
            </a:r>
          </a:p>
          <a:p>
            <a:pPr algn="just">
              <a:lnSpc>
                <a:spcPct val="107000"/>
              </a:lnSpc>
              <a:spcAft>
                <a:spcPts val="1067"/>
              </a:spcAft>
            </a:pPr>
            <a:r>
              <a:rPr lang="ru-RU" sz="2133" dirty="0"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133" b="1" dirty="0">
                <a:solidFill>
                  <a:srgbClr val="B2286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пункт 2. </a:t>
            </a:r>
            <a:r>
              <a:rPr lang="ru-RU" sz="2133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Гражданам Российской Федерации, проживающим за пределами своих национально-государственных и национально-территориальных образований, а также гражданам, не имеющим таковых, представителям малочисленных народов и этнических групп государство оказывает содействие в организации различных форм получения образования на родном языке из числа языков народов Российской Федерации в соответствии с их потребностями и интересами.</a:t>
            </a:r>
          </a:p>
          <a:p>
            <a:pPr algn="just">
              <a:lnSpc>
                <a:spcPct val="107000"/>
              </a:lnSpc>
              <a:spcAft>
                <a:spcPts val="1067"/>
              </a:spcAft>
            </a:pPr>
            <a:r>
              <a:rPr lang="ru-RU" sz="2133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133" b="1" dirty="0">
                <a:solidFill>
                  <a:srgbClr val="B2286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Статья 10.</a:t>
            </a:r>
            <a:r>
              <a:rPr lang="ru-RU" sz="2133" dirty="0">
                <a:solidFill>
                  <a:srgbClr val="B2286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133" b="1" dirty="0">
                <a:solidFill>
                  <a:srgbClr val="B2286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пункт 1.</a:t>
            </a:r>
            <a:r>
              <a:rPr lang="ru-RU" sz="2133" dirty="0">
                <a:solidFill>
                  <a:srgbClr val="B2286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133" b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Государство обеспечивает гражданам Российской Федерации условия для преподавания и изучения языков народов Российской Федерации в соответствии с законодательством об образовании.</a:t>
            </a:r>
            <a:endParaRPr lang="tt-RU" sz="2133" b="1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8023" y="72138"/>
            <a:ext cx="107336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Закон Российской Федерации</a:t>
            </a:r>
          </a:p>
          <a:p>
            <a:pPr algn="ctr"/>
            <a:r>
              <a:rPr lang="ru-RU" sz="2400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 от 25.10.1991 № 1807-1«О языках народов Российской Федерации»</a:t>
            </a:r>
          </a:p>
        </p:txBody>
      </p:sp>
    </p:spTree>
    <p:extLst>
      <p:ext uri="{BB962C8B-B14F-4D97-AF65-F5344CB8AC3E}">
        <p14:creationId xmlns:p14="http://schemas.microsoft.com/office/powerpoint/2010/main" val="16933452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156096" y="176620"/>
            <a:ext cx="151936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2800" b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Об </a:t>
            </a:r>
            <a:r>
              <a:rPr lang="ru-RU" altLang="ru-RU" sz="28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обеспечении учебными изданиями </a:t>
            </a:r>
            <a:endParaRPr lang="ru-RU" altLang="ru-RU" sz="2800" b="1" dirty="0" smtClean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2800" b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обучающихся </a:t>
            </a:r>
            <a:r>
              <a:rPr lang="ru-RU" altLang="ru-RU" sz="28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в 2022/23 учебному </a:t>
            </a:r>
            <a:r>
              <a:rPr lang="ru-RU" altLang="ru-RU" sz="2800" b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году</a:t>
            </a:r>
          </a:p>
          <a:p>
            <a:pPr algn="ctr"/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Письмо Министерства просвещения РФ от 11.11.2021 №03-1899</a:t>
            </a:r>
          </a:p>
          <a:p>
            <a:pPr lvl="0" algn="ctr"/>
            <a:endParaRPr lang="ru-RU" alt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alt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8912" y="1713945"/>
            <a:ext cx="754015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Минпросвещения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России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организована работа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по формированию обновленного федерального перечня учебников, включающего в себя учебники, соответствующие требованиям обновленных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ФГОС</a:t>
            </a:r>
          </a:p>
          <a:p>
            <a:pPr algn="just"/>
            <a:endParaRPr lang="ru-RU" sz="2400" dirty="0" smtClean="0">
              <a:solidFill>
                <a:schemeClr val="tx2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период перехода на обновленные ФГОС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могут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быть использованы любые учебно-методические комплекты, включенные в федеральный перечень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учебников                 </a:t>
            </a:r>
          </a:p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(В настоящее время действующие приказы </a:t>
            </a:r>
            <a:r>
              <a:rPr lang="ru-RU" sz="2400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Минпросвещения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от 20.05.2020 №254 и от 23.12.2020 №766)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	</a:t>
            </a:r>
            <a:endParaRPr lang="ru-RU" sz="2400" b="1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35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Рисунок 9" descr="Для качественной печати: текущая страница в формате TIF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0019" y="1629277"/>
            <a:ext cx="3221848" cy="4822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Для качественной печати: текущая страница в формате TIF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7906" y="4554897"/>
            <a:ext cx="1344914" cy="21168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494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684471" y="1484784"/>
            <a:ext cx="51001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87827" y="2350862"/>
            <a:ext cx="10779565" cy="3319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28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для </a:t>
            </a:r>
            <a:r>
              <a:rPr lang="ru-RU" sz="2800" dirty="0">
                <a:solidFill>
                  <a:schemeClr val="tx2"/>
                </a:solidFill>
                <a:cs typeface="Times New Roman" panose="02020603050405020304" pitchFamily="18" charset="0"/>
              </a:rPr>
              <a:t>1-х классов,  в связи с </a:t>
            </a:r>
            <a:r>
              <a:rPr lang="ru-RU" sz="28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физическим износом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28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для </a:t>
            </a:r>
            <a:r>
              <a:rPr lang="ru-RU" sz="2800" dirty="0">
                <a:solidFill>
                  <a:schemeClr val="tx2"/>
                </a:solidFill>
                <a:cs typeface="Times New Roman" panose="02020603050405020304" pitchFamily="18" charset="0"/>
              </a:rPr>
              <a:t>детей с ограниченными возможностями </a:t>
            </a:r>
            <a:r>
              <a:rPr lang="ru-RU" sz="28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здоровья</a:t>
            </a:r>
            <a:endParaRPr lang="ru-RU" sz="2800" dirty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28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по </a:t>
            </a:r>
            <a:r>
              <a:rPr lang="ru-RU" sz="2800" dirty="0">
                <a:solidFill>
                  <a:schemeClr val="tx2"/>
                </a:solidFill>
                <a:cs typeface="Times New Roman" panose="02020603050405020304" pitchFamily="18" charset="0"/>
              </a:rPr>
              <a:t>предметам культурно-эстетического цикла: физкультура,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chemeClr val="tx2"/>
                </a:solidFill>
                <a:cs typeface="Times New Roman" panose="02020603050405020304" pitchFamily="18" charset="0"/>
              </a:rPr>
              <a:t>          технология, музыка, изобразительное </a:t>
            </a:r>
            <a:r>
              <a:rPr lang="ru-RU" sz="28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искусство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переведенных </a:t>
            </a:r>
            <a:r>
              <a:rPr lang="ru-RU" sz="2800" dirty="0">
                <a:solidFill>
                  <a:schemeClr val="tx2"/>
                </a:solidFill>
                <a:cs typeface="Times New Roman" panose="02020603050405020304" pitchFamily="18" charset="0"/>
              </a:rPr>
              <a:t>учебников с русского на татарский </a:t>
            </a:r>
            <a:r>
              <a:rPr lang="ru-RU" sz="28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язык</a:t>
            </a:r>
            <a:endParaRPr lang="ru-RU" sz="2800" dirty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28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по </a:t>
            </a:r>
            <a:r>
              <a:rPr lang="ru-RU" sz="2800" dirty="0">
                <a:solidFill>
                  <a:schemeClr val="tx2"/>
                </a:solidFill>
                <a:cs typeface="Times New Roman" panose="02020603050405020304" pitchFamily="18" charset="0"/>
              </a:rPr>
              <a:t>родному русскому языку, родной русской </a:t>
            </a:r>
            <a:r>
              <a:rPr lang="ru-RU" sz="28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литературе (организована поставка)</a:t>
            </a:r>
            <a:endParaRPr lang="ru-RU" sz="2800" dirty="0">
              <a:solidFill>
                <a:schemeClr val="tx2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3392" y="332656"/>
            <a:ext cx="1044115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Заказ учебников  </a:t>
            </a:r>
            <a:endParaRPr lang="ru-RU" sz="3200" b="1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для образовательных организаций РТ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на 2022-2023 учебный год</a:t>
            </a:r>
          </a:p>
        </p:txBody>
      </p:sp>
    </p:spTree>
    <p:extLst>
      <p:ext uri="{BB962C8B-B14F-4D97-AF65-F5344CB8AC3E}">
        <p14:creationId xmlns:p14="http://schemas.microsoft.com/office/powerpoint/2010/main" val="383680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357551" y="294588"/>
            <a:ext cx="1519368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2800" b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«Об </a:t>
            </a:r>
            <a:r>
              <a:rPr lang="ru-RU" altLang="ru-RU" sz="28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обеспечении учебными изданиями </a:t>
            </a:r>
            <a:endParaRPr lang="ru-RU" altLang="ru-RU" sz="2800" b="1" dirty="0" smtClean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2800" b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при строительстве  общеобразовательных организаций »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Приказ </a:t>
            </a: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Минобрнауки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 России №336 от 30.03.2016 </a:t>
            </a: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№03-1899</a:t>
            </a:r>
          </a:p>
          <a:p>
            <a:pPr algn="ctr"/>
            <a:endParaRPr lang="ru-RU" alt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alt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alt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5562" y="2158694"/>
            <a:ext cx="1048746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hangingPunct="0"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ГКУ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«Главное инвестиционно-строительное управление Республики Татарстан»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об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оснащении учебниками и учебными пособиями при строительстве общеобразовательных организаций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в соответствии с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Приказом </a:t>
            </a:r>
            <a:r>
              <a:rPr lang="ru-RU" sz="2200" dirty="0" err="1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Минобрнауки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 России от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30.03.2016:</a:t>
            </a:r>
          </a:p>
          <a:p>
            <a:pPr algn="just" hangingPunct="0">
              <a:spcAft>
                <a:spcPts val="0"/>
              </a:spcAft>
            </a:pPr>
            <a:r>
              <a:rPr lang="ru-RU" sz="22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	</a:t>
            </a:r>
            <a:endParaRPr lang="ru-RU" sz="2200" dirty="0" smtClean="0">
              <a:solidFill>
                <a:schemeClr val="tx2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algn="just" hangingPunct="0">
              <a:spcAft>
                <a:spcPts val="0"/>
              </a:spcAft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      - на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объектах ведущегося строительства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возможно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приобретение учебников и учебных пособий только при наличии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конкретных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наименований учебных изданий согласно профильного направления учебного заведения. </a:t>
            </a:r>
            <a:endParaRPr lang="ru-RU" sz="2200" dirty="0" smtClean="0">
              <a:solidFill>
                <a:schemeClr val="tx2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algn="just" hangingPunct="0">
              <a:spcAft>
                <a:spcPts val="0"/>
              </a:spcAft>
            </a:pP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       - на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прогнозируемых объектах строительства затраты на приобретение учебного материала будут учитываться изначально в соответствии с представленным Вами усредненным нормативом на основании примерного учебного плана общего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образования</a:t>
            </a:r>
            <a:endParaRPr lang="ru-RU" sz="2200" dirty="0">
              <a:solidFill>
                <a:schemeClr val="tx2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35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64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6959" y="2540979"/>
            <a:ext cx="10766987" cy="1732084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Игътибарыгыз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өчен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рәхмәт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spcBef>
                <a:spcPts val="0"/>
              </a:spcBef>
              <a:buNone/>
            </a:pPr>
            <a:endParaRPr lang="ru-RU" sz="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33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104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432468" y="3717034"/>
            <a:ext cx="6312329" cy="2208245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0070C0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4471" y="2102436"/>
            <a:ext cx="9507460" cy="173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67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Федеральный закон «О внесении изменений в статьи 11 и 14 Федерального закона </a:t>
            </a:r>
            <a:endParaRPr lang="ru-RU" sz="2667" b="1" dirty="0" smtClean="0">
              <a:solidFill>
                <a:srgbClr val="B228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2667" b="1" dirty="0" smtClean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«</a:t>
            </a:r>
            <a:r>
              <a:rPr lang="ru-RU" sz="2667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Об образовании </a:t>
            </a:r>
            <a:r>
              <a:rPr lang="ru-RU" sz="2667" b="1" dirty="0" smtClean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в </a:t>
            </a:r>
            <a:r>
              <a:rPr lang="ru-RU" sz="2667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Российской Федерации» </a:t>
            </a:r>
          </a:p>
          <a:p>
            <a:pPr algn="ctr"/>
            <a:r>
              <a:rPr lang="ru-RU" sz="2667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от 03.08.2018 N 317-ФЗ</a:t>
            </a:r>
          </a:p>
        </p:txBody>
      </p:sp>
    </p:spTree>
    <p:extLst>
      <p:ext uri="{BB962C8B-B14F-4D97-AF65-F5344CB8AC3E}">
        <p14:creationId xmlns:p14="http://schemas.microsoft.com/office/powerpoint/2010/main" val="21201783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432468" y="3717034"/>
            <a:ext cx="6312329" cy="2208245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0070C0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95467" y="452670"/>
            <a:ext cx="11137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36714" y="862422"/>
            <a:ext cx="97772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Федеральный закон от 29.12.2012 N 273-ФЗ </a:t>
            </a:r>
          </a:p>
          <a:p>
            <a:pPr algn="ctr"/>
            <a:r>
              <a:rPr lang="ru-RU" sz="3200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«Об образовании в Российской Федерации»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63920" y="2136104"/>
            <a:ext cx="47068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B22863"/>
                </a:solidFill>
                <a:cs typeface="Times New Roman" panose="02020603050405020304" pitchFamily="18" charset="0"/>
              </a:rPr>
              <a:t>Статья 14. Язык образования</a:t>
            </a:r>
            <a:endParaRPr lang="ru-RU" sz="2400" dirty="0">
              <a:solidFill>
                <a:srgbClr val="B22863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63920" y="2747538"/>
            <a:ext cx="101421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3. В государственных и муниципальных образовательных организациях, расположенных на территории республики Российской Федерации, может вводиться преподавание и изучение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государственных языков республик Российской Федерации в соответствии с законодательством республик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38647227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432468" y="3717034"/>
            <a:ext cx="6312329" cy="2208245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0070C0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0336" y="743857"/>
            <a:ext cx="113386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</a:rPr>
              <a:t>4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Граждане Российской Федерации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имеют право на получение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 дошкольного, начального общего и основного общего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образования на родном языке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из числа языков народов Российской Федерации, а также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право на изучение родного языка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из числа языков народов Российской Федерации, в том числе русского языка как родного языка, в пределах возможностей, предоставляемых системой образования, в порядке, установленном законодательством об образовании. Реализация указанных прав обеспечивается созданием необходимого числа соответствующих образовательных организаций, классов, групп, а также условий для их функционирования. Преподавание и изучение родного языка из числа языков народов Российской Федерации, в том числе русского языка как родного языка, в рамках имеющих государственную аккредитацию образовательных программ осуществляются в соответствии с федеральными государственными образовательными стандартами, образовательными стандартами.</a:t>
            </a:r>
          </a:p>
        </p:txBody>
      </p:sp>
    </p:spTree>
    <p:extLst>
      <p:ext uri="{BB962C8B-B14F-4D97-AF65-F5344CB8AC3E}">
        <p14:creationId xmlns:p14="http://schemas.microsoft.com/office/powerpoint/2010/main" val="37703448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432468" y="3717034"/>
            <a:ext cx="6312329" cy="2208245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0070C0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15414" y="1367926"/>
            <a:ext cx="111214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6.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Язык, языки образования определяются локальными нормативными актами организации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, осуществляющей образовательную деятельность по реализуемым ею образовательным программам, в соответствии с законодательством Российской Федерации.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Свободный выбор языка образования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изучаемых родного языка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из числа языков народов Российской Федерации, в том числе русского языка как родного языка, государственных языков республик Российской Федерации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осуществляется по заявлениям родителей (законных представителей) несовершеннолетних обучающихся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при приеме (переводе) на обучение по образовательным программам дошкольного образования, имеющим государственную аккредитацию образовательным программам начального общего и основного общего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3287878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432468" y="3717034"/>
            <a:ext cx="6312329" cy="2208245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0070C0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5292" y="767075"/>
            <a:ext cx="10353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B228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11. Федеральные государственные образовательные стандарты и федеральные государственные требования. Образовательные стандарты</a:t>
            </a:r>
          </a:p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45292" y="2143500"/>
            <a:ext cx="1046516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5.1.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Федеральные государственные образовательные стандарты 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дошкольного, начального общего и основного общего образования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обеспечивают возможность получения образования на родных языках из числа языков народов Российской Федерации, изучения </a:t>
            </a:r>
            <a:r>
              <a:rPr lang="ru-RU" sz="2400" b="1" u="sng" dirty="0">
                <a:solidFill>
                  <a:srgbClr val="002060"/>
                </a:solidFill>
                <a:cs typeface="Times New Roman" panose="02020603050405020304" pitchFamily="18" charset="0"/>
              </a:rPr>
              <a:t>государственных языков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республик Российской Федерации, </a:t>
            </a:r>
            <a:r>
              <a:rPr lang="ru-RU" sz="2400" b="1" u="sng" dirty="0">
                <a:solidFill>
                  <a:srgbClr val="002060"/>
                </a:solidFill>
                <a:cs typeface="Times New Roman" panose="02020603050405020304" pitchFamily="18" charset="0"/>
              </a:rPr>
              <a:t>родных языков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из числа языков народов Российской Федерации, в том числе русского языка как родного языка.</a:t>
            </a:r>
          </a:p>
        </p:txBody>
      </p:sp>
    </p:spTree>
    <p:extLst>
      <p:ext uri="{BB962C8B-B14F-4D97-AF65-F5344CB8AC3E}">
        <p14:creationId xmlns:p14="http://schemas.microsoft.com/office/powerpoint/2010/main" val="21011443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5432468" y="3717034"/>
            <a:ext cx="6312329" cy="2208245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0070C0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  <a:p>
            <a:pPr algn="r">
              <a:spcBef>
                <a:spcPts val="0"/>
              </a:spcBef>
              <a:defRPr/>
            </a:pPr>
            <a:endParaRPr lang="ru-RU" sz="2300" b="1" i="1" dirty="0">
              <a:solidFill>
                <a:srgbClr val="1F497D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8278" y="850466"/>
            <a:ext cx="65069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B22863"/>
                </a:solidFill>
                <a:latin typeface="+mj-lt"/>
                <a:cs typeface="Times New Roman" panose="02020603050405020304" pitchFamily="18" charset="0"/>
              </a:rPr>
              <a:t>Статья 12. Образовательные программы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05808" y="1734728"/>
            <a:ext cx="105935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5. Образовательные программы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самостоятельно разрабатываются и утверждаются организацией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, осуществляющей образовательную деятельность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5808" y="3148134"/>
            <a:ext cx="107389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7. Организации, осуществляющие образовательную деятельность по имеющим государственную аккредитацию образовательным программам, разрабатывают образовательные программы </a:t>
            </a:r>
            <a:r>
              <a:rPr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в соответствии с федеральными государственными образовательными стандартами и с учетом соответствующих примерных основных образовательных программ</a:t>
            </a:r>
            <a:r>
              <a:rPr lang="ru-RU" sz="2400" dirty="0">
                <a:solidFill>
                  <a:srgbClr val="002060"/>
                </a:solidFill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9539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1854</TotalTime>
  <Words>2484</Words>
  <Application>Microsoft Office PowerPoint</Application>
  <PresentationFormat>Широкоэкранный</PresentationFormat>
  <Paragraphs>418</Paragraphs>
  <Slides>33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42" baseType="lpstr">
      <vt:lpstr>Microsoft JhengHei</vt:lpstr>
      <vt:lpstr>Arial</vt:lpstr>
      <vt:lpstr>Calibri</vt:lpstr>
      <vt:lpstr>Calibri Light</vt:lpstr>
      <vt:lpstr>Montserrat</vt:lpstr>
      <vt:lpstr>Times New Roman</vt:lpstr>
      <vt:lpstr>Wingdings</vt:lpstr>
      <vt:lpstr>Тема Office</vt:lpstr>
      <vt:lpstr>4_Тема Office</vt:lpstr>
      <vt:lpstr>Об  организации изучения родных языков в условиях внедрения обновленных ФГОС НОО, ФГОС ООО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ПРИКАЗЫ МИНИСТЕРСТВА ПРОСВЕЩЕНИЯ РОССИЙСКОЙ ФЕДЕРАЦИИ от 31 мая 2021 г. № 286, 287 ОБ УТВЕРЖДЕНИИ ФГОС НОО, ООО</vt:lpstr>
      <vt:lpstr>       Для организаций, в которых языком образования является русский язык, изучение родного языка и родной литературы из числа языков народов Российской Федерации, государственных языков республик Российской Федерации осуществляется при наличии возможностей организации и по заявлению родителей (законных представителей) несовершеннолетних обучающихся.</vt:lpstr>
      <vt:lpstr>Сведения об учителях родных языков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Лилия Ахметзянова</cp:lastModifiedBy>
  <cp:revision>128</cp:revision>
  <cp:lastPrinted>2021-08-24T12:05:55Z</cp:lastPrinted>
  <dcterms:created xsi:type="dcterms:W3CDTF">2021-08-20T13:14:31Z</dcterms:created>
  <dcterms:modified xsi:type="dcterms:W3CDTF">2022-02-18T05:45:48Z</dcterms:modified>
</cp:coreProperties>
</file>